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9" r:id="rId1"/>
  </p:sldMasterIdLst>
  <p:notesMasterIdLst>
    <p:notesMasterId r:id="rId27"/>
  </p:notesMasterIdLst>
  <p:handoutMasterIdLst>
    <p:handoutMasterId r:id="rId28"/>
  </p:handoutMasterIdLst>
  <p:sldIdLst>
    <p:sldId id="256" r:id="rId2"/>
    <p:sldId id="331" r:id="rId3"/>
    <p:sldId id="333" r:id="rId4"/>
    <p:sldId id="336" r:id="rId5"/>
    <p:sldId id="314" r:id="rId6"/>
    <p:sldId id="276" r:id="rId7"/>
    <p:sldId id="313" r:id="rId8"/>
    <p:sldId id="306" r:id="rId9"/>
    <p:sldId id="324" r:id="rId10"/>
    <p:sldId id="325" r:id="rId11"/>
    <p:sldId id="322" r:id="rId12"/>
    <p:sldId id="346" r:id="rId13"/>
    <p:sldId id="342" r:id="rId14"/>
    <p:sldId id="337" r:id="rId15"/>
    <p:sldId id="286" r:id="rId16"/>
    <p:sldId id="345" r:id="rId17"/>
    <p:sldId id="348" r:id="rId18"/>
    <p:sldId id="347" r:id="rId19"/>
    <p:sldId id="323" r:id="rId20"/>
    <p:sldId id="339" r:id="rId21"/>
    <p:sldId id="343" r:id="rId22"/>
    <p:sldId id="327" r:id="rId23"/>
    <p:sldId id="328" r:id="rId24"/>
    <p:sldId id="338" r:id="rId25"/>
    <p:sldId id="344" r:id="rId26"/>
  </p:sldIdLst>
  <p:sldSz cx="9144000" cy="6858000" type="screen4x3"/>
  <p:notesSz cx="7099300" cy="10234613"/>
  <p:defaultTextStyle>
    <a:defPPr>
      <a:defRPr lang="de-DE"/>
    </a:defPPr>
    <a:lvl1pPr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40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PK32" initials="I" lastIdx="3" clrIdx="0"/>
  <p:cmAuthor id="7" name="Anne Hermes" initials="AH [7]" lastIdx="1" clrIdx="7">
    <p:extLst/>
  </p:cmAuthor>
  <p:cmAuthor id="1" name="Anne Hermes" initials="AH" lastIdx="1" clrIdx="1">
    <p:extLst/>
  </p:cmAuthor>
  <p:cmAuthor id="8" name="Anne Hermes" initials="AH [8]" lastIdx="1" clrIdx="8">
    <p:extLst/>
  </p:cmAuthor>
  <p:cmAuthor id="2" name="Anne Hermes" initials="AH [2]" lastIdx="2" clrIdx="2">
    <p:extLst/>
  </p:cmAuthor>
  <p:cmAuthor id="9" name="Anne Hermes" initials="AH [9]" lastIdx="1" clrIdx="9">
    <p:extLst/>
  </p:cmAuthor>
  <p:cmAuthor id="3" name="Anne Hermes" initials="AH [3]" lastIdx="2" clrIdx="3">
    <p:extLst/>
  </p:cmAuthor>
  <p:cmAuthor id="10" name="Anne Hermes" initials="AH [10]" lastIdx="1" clrIdx="10">
    <p:extLst/>
  </p:cmAuthor>
  <p:cmAuthor id="4" name="Anne Hermes" initials="AH [4]" lastIdx="1" clrIdx="4">
    <p:extLst/>
  </p:cmAuthor>
  <p:cmAuthor id="11" name="Anne Hermes" initials="AH [11]" lastIdx="1" clrIdx="11">
    <p:extLst/>
  </p:cmAuthor>
  <p:cmAuthor id="5" name="Anne Hermes" initials="AH [5]" lastIdx="1" clrIdx="5">
    <p:extLst/>
  </p:cmAuthor>
  <p:cmAuthor id="6" name="Anne Hermes" initials="AH [6]" lastIdx="1" clrIdx="6">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53EBF3"/>
    <a:srgbClr val="FF00FF"/>
    <a:srgbClr val="9966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52" autoAdjust="0"/>
    <p:restoredTop sz="78313" autoAdjust="0"/>
  </p:normalViewPr>
  <p:slideViewPr>
    <p:cSldViewPr>
      <p:cViewPr varScale="1">
        <p:scale>
          <a:sx n="85" d="100"/>
          <a:sy n="85" d="100"/>
        </p:scale>
        <p:origin x="1176" y="67"/>
      </p:cViewPr>
      <p:guideLst>
        <p:guide orient="horz" pos="4020"/>
        <p:guide pos="2880"/>
      </p:guideLst>
    </p:cSldViewPr>
  </p:slideViewPr>
  <p:outlineViewPr>
    <p:cViewPr>
      <p:scale>
        <a:sx n="33" d="100"/>
        <a:sy n="33" d="100"/>
      </p:scale>
      <p:origin x="0" y="8778"/>
    </p:cViewPr>
  </p:outlineViewPr>
  <p:notesTextViewPr>
    <p:cViewPr>
      <p:scale>
        <a:sx n="125" d="100"/>
        <a:sy n="125" d="100"/>
      </p:scale>
      <p:origin x="0" y="0"/>
    </p:cViewPr>
  </p:notesTextViewPr>
  <p:sorterViewPr>
    <p:cViewPr>
      <p:scale>
        <a:sx n="66" d="100"/>
        <a:sy n="66" d="100"/>
      </p:scale>
      <p:origin x="0" y="0"/>
    </p:cViewPr>
  </p:sorterViewPr>
  <p:notesViewPr>
    <p:cSldViewPr>
      <p:cViewPr varScale="1">
        <p:scale>
          <a:sx n="49" d="100"/>
          <a:sy n="49" d="100"/>
        </p:scale>
        <p:origin x="2952"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7218" name="Rectangle 2"/>
          <p:cNvSpPr>
            <a:spLocks noGrp="1" noChangeArrowheads="1"/>
          </p:cNvSpPr>
          <p:nvPr>
            <p:ph type="hdr" sz="quarter"/>
          </p:nvPr>
        </p:nvSpPr>
        <p:spPr bwMode="auto">
          <a:xfrm>
            <a:off x="0" y="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9040" tIns="49520" rIns="99040" bIns="49520" numCol="1" anchor="t" anchorCtr="0" compatLnSpc="1">
            <a:prstTxWarp prst="textNoShape">
              <a:avLst/>
            </a:prstTxWarp>
          </a:bodyPr>
          <a:lstStyle>
            <a:lvl1pPr defTabSz="990600">
              <a:defRPr sz="1300" smtClean="0">
                <a:latin typeface="Arial" charset="0"/>
                <a:cs typeface="+mn-cs"/>
              </a:defRPr>
            </a:lvl1pPr>
          </a:lstStyle>
          <a:p>
            <a:pPr>
              <a:defRPr/>
            </a:pPr>
            <a:endParaRPr lang="de-DE"/>
          </a:p>
        </p:txBody>
      </p:sp>
      <p:sp>
        <p:nvSpPr>
          <p:cNvPr id="137219" name="Rectangle 3"/>
          <p:cNvSpPr>
            <a:spLocks noGrp="1" noChangeArrowheads="1"/>
          </p:cNvSpPr>
          <p:nvPr>
            <p:ph type="dt" sz="quarter" idx="1"/>
          </p:nvPr>
        </p:nvSpPr>
        <p:spPr bwMode="auto">
          <a:xfrm>
            <a:off x="4021138" y="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9040" tIns="49520" rIns="99040" bIns="49520" numCol="1" anchor="t" anchorCtr="0" compatLnSpc="1">
            <a:prstTxWarp prst="textNoShape">
              <a:avLst/>
            </a:prstTxWarp>
          </a:bodyPr>
          <a:lstStyle>
            <a:lvl1pPr algn="r" defTabSz="990600">
              <a:defRPr sz="1300" smtClean="0">
                <a:latin typeface="Arial" charset="0"/>
                <a:cs typeface="+mn-cs"/>
              </a:defRPr>
            </a:lvl1pPr>
          </a:lstStyle>
          <a:p>
            <a:pPr>
              <a:defRPr/>
            </a:pPr>
            <a:endParaRPr lang="de-DE"/>
          </a:p>
        </p:txBody>
      </p:sp>
      <p:sp>
        <p:nvSpPr>
          <p:cNvPr id="137220" name="Rectangle 4"/>
          <p:cNvSpPr>
            <a:spLocks noGrp="1" noChangeArrowheads="1"/>
          </p:cNvSpPr>
          <p:nvPr>
            <p:ph type="ftr" sz="quarter" idx="2"/>
          </p:nvPr>
        </p:nvSpPr>
        <p:spPr bwMode="auto">
          <a:xfrm>
            <a:off x="0" y="972185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9040" tIns="49520" rIns="99040" bIns="49520" numCol="1" anchor="b" anchorCtr="0" compatLnSpc="1">
            <a:prstTxWarp prst="textNoShape">
              <a:avLst/>
            </a:prstTxWarp>
          </a:bodyPr>
          <a:lstStyle>
            <a:lvl1pPr defTabSz="990600">
              <a:defRPr sz="1300" smtClean="0">
                <a:latin typeface="Arial" charset="0"/>
                <a:cs typeface="+mn-cs"/>
              </a:defRPr>
            </a:lvl1pPr>
          </a:lstStyle>
          <a:p>
            <a:pPr>
              <a:defRPr/>
            </a:pPr>
            <a:endParaRPr lang="de-DE"/>
          </a:p>
        </p:txBody>
      </p:sp>
      <p:sp>
        <p:nvSpPr>
          <p:cNvPr id="137221" name="Rectangle 5"/>
          <p:cNvSpPr>
            <a:spLocks noGrp="1" noChangeArrowheads="1"/>
          </p:cNvSpPr>
          <p:nvPr>
            <p:ph type="sldNum" sz="quarter" idx="3"/>
          </p:nvPr>
        </p:nvSpPr>
        <p:spPr bwMode="auto">
          <a:xfrm>
            <a:off x="4021138" y="972185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9040" tIns="49520" rIns="99040" bIns="49520" numCol="1" anchor="b" anchorCtr="0" compatLnSpc="1">
            <a:prstTxWarp prst="textNoShape">
              <a:avLst/>
            </a:prstTxWarp>
          </a:bodyPr>
          <a:lstStyle>
            <a:lvl1pPr algn="r" defTabSz="990600">
              <a:defRPr sz="1300" smtClean="0">
                <a:latin typeface="Arial" charset="0"/>
                <a:cs typeface="+mn-cs"/>
              </a:defRPr>
            </a:lvl1pPr>
          </a:lstStyle>
          <a:p>
            <a:pPr>
              <a:defRPr/>
            </a:pPr>
            <a:fld id="{C421F5A8-A097-0148-85E4-7794D05BE4DC}" type="slidenum">
              <a:rPr lang="de-DE"/>
              <a:pPr>
                <a:defRPr/>
              </a:pPr>
              <a:t>‹Nr.›</a:t>
            </a:fld>
            <a:endParaRPr lang="de-DE"/>
          </a:p>
        </p:txBody>
      </p:sp>
    </p:spTree>
    <p:extLst>
      <p:ext uri="{BB962C8B-B14F-4D97-AF65-F5344CB8AC3E}">
        <p14:creationId xmlns:p14="http://schemas.microsoft.com/office/powerpoint/2010/main" val="171598645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9040" tIns="49520" rIns="99040" bIns="49520" numCol="1" anchor="t" anchorCtr="0" compatLnSpc="1">
            <a:prstTxWarp prst="textNoShape">
              <a:avLst/>
            </a:prstTxWarp>
          </a:bodyPr>
          <a:lstStyle>
            <a:lvl1pPr defTabSz="990600">
              <a:defRPr sz="1300" smtClean="0">
                <a:latin typeface="Arial" charset="0"/>
                <a:cs typeface="+mn-cs"/>
              </a:defRPr>
            </a:lvl1pPr>
          </a:lstStyle>
          <a:p>
            <a:pPr>
              <a:defRPr/>
            </a:pPr>
            <a:endParaRPr lang="de-DE"/>
          </a:p>
        </p:txBody>
      </p:sp>
      <p:sp>
        <p:nvSpPr>
          <p:cNvPr id="81923" name="Rectangle 3"/>
          <p:cNvSpPr>
            <a:spLocks noGrp="1" noChangeArrowheads="1"/>
          </p:cNvSpPr>
          <p:nvPr>
            <p:ph type="dt" idx="1"/>
          </p:nvPr>
        </p:nvSpPr>
        <p:spPr bwMode="auto">
          <a:xfrm>
            <a:off x="4021138" y="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9040" tIns="49520" rIns="99040" bIns="49520" numCol="1" anchor="t" anchorCtr="0" compatLnSpc="1">
            <a:prstTxWarp prst="textNoShape">
              <a:avLst/>
            </a:prstTxWarp>
          </a:bodyPr>
          <a:lstStyle>
            <a:lvl1pPr algn="r" defTabSz="990600">
              <a:defRPr sz="1300" smtClean="0">
                <a:latin typeface="Arial" charset="0"/>
                <a:cs typeface="+mn-cs"/>
              </a:defRPr>
            </a:lvl1pPr>
          </a:lstStyle>
          <a:p>
            <a:pPr>
              <a:defRPr/>
            </a:pPr>
            <a:endParaRPr lang="de-DE"/>
          </a:p>
        </p:txBody>
      </p:sp>
      <p:sp>
        <p:nvSpPr>
          <p:cNvPr id="81924" name="Rectangle 4"/>
          <p:cNvSpPr>
            <a:spLocks noGrp="1" noRot="1" noChangeAspect="1" noChangeArrowheads="1" noTextEdit="1"/>
          </p:cNvSpPr>
          <p:nvPr>
            <p:ph type="sldImg" idx="2"/>
          </p:nvPr>
        </p:nvSpPr>
        <p:spPr bwMode="auto">
          <a:xfrm>
            <a:off x="992188" y="768350"/>
            <a:ext cx="5116512" cy="3836988"/>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81925" name="Rectangle 5"/>
          <p:cNvSpPr>
            <a:spLocks noGrp="1" noChangeArrowheads="1"/>
          </p:cNvSpPr>
          <p:nvPr>
            <p:ph type="body" sz="quarter" idx="3"/>
          </p:nvPr>
        </p:nvSpPr>
        <p:spPr bwMode="auto">
          <a:xfrm>
            <a:off x="709613" y="4860925"/>
            <a:ext cx="5680075" cy="4605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9040" tIns="49520" rIns="99040" bIns="49520"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81926" name="Rectangle 6"/>
          <p:cNvSpPr>
            <a:spLocks noGrp="1" noChangeArrowheads="1"/>
          </p:cNvSpPr>
          <p:nvPr>
            <p:ph type="ftr" sz="quarter" idx="4"/>
          </p:nvPr>
        </p:nvSpPr>
        <p:spPr bwMode="auto">
          <a:xfrm>
            <a:off x="0" y="972185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9040" tIns="49520" rIns="99040" bIns="49520" numCol="1" anchor="b" anchorCtr="0" compatLnSpc="1">
            <a:prstTxWarp prst="textNoShape">
              <a:avLst/>
            </a:prstTxWarp>
          </a:bodyPr>
          <a:lstStyle>
            <a:lvl1pPr defTabSz="990600">
              <a:defRPr sz="1300" smtClean="0">
                <a:latin typeface="Arial" charset="0"/>
                <a:cs typeface="+mn-cs"/>
              </a:defRPr>
            </a:lvl1pPr>
          </a:lstStyle>
          <a:p>
            <a:pPr>
              <a:defRPr/>
            </a:pPr>
            <a:endParaRPr lang="de-DE"/>
          </a:p>
        </p:txBody>
      </p:sp>
      <p:sp>
        <p:nvSpPr>
          <p:cNvPr id="81927" name="Rectangle 7"/>
          <p:cNvSpPr>
            <a:spLocks noGrp="1" noChangeArrowheads="1"/>
          </p:cNvSpPr>
          <p:nvPr>
            <p:ph type="sldNum" sz="quarter" idx="5"/>
          </p:nvPr>
        </p:nvSpPr>
        <p:spPr bwMode="auto">
          <a:xfrm>
            <a:off x="4021138" y="972185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9040" tIns="49520" rIns="99040" bIns="49520" numCol="1" anchor="b" anchorCtr="0" compatLnSpc="1">
            <a:prstTxWarp prst="textNoShape">
              <a:avLst/>
            </a:prstTxWarp>
          </a:bodyPr>
          <a:lstStyle>
            <a:lvl1pPr algn="r" defTabSz="990600">
              <a:defRPr sz="1300" smtClean="0">
                <a:latin typeface="Arial" charset="0"/>
                <a:cs typeface="+mn-cs"/>
              </a:defRPr>
            </a:lvl1pPr>
          </a:lstStyle>
          <a:p>
            <a:pPr>
              <a:defRPr/>
            </a:pPr>
            <a:fld id="{553E9A85-0F11-944F-8670-0E71E6DB941D}" type="slidenum">
              <a:rPr lang="de-DE"/>
              <a:pPr>
                <a:defRPr/>
              </a:pPr>
              <a:t>‹Nr.›</a:t>
            </a:fld>
            <a:endParaRPr lang="de-DE"/>
          </a:p>
        </p:txBody>
      </p:sp>
    </p:spTree>
    <p:extLst>
      <p:ext uri="{BB962C8B-B14F-4D97-AF65-F5344CB8AC3E}">
        <p14:creationId xmlns:p14="http://schemas.microsoft.com/office/powerpoint/2010/main" val="3635387810"/>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553E9A85-0F11-944F-8670-0E71E6DB941D}" type="slidenum">
              <a:rPr lang="de-DE" smtClean="0"/>
              <a:pPr>
                <a:defRPr/>
              </a:pPr>
              <a:t>1</a:t>
            </a:fld>
            <a:endParaRPr lang="de-DE"/>
          </a:p>
        </p:txBody>
      </p:sp>
    </p:spTree>
    <p:extLst>
      <p:ext uri="{BB962C8B-B14F-4D97-AF65-F5344CB8AC3E}">
        <p14:creationId xmlns:p14="http://schemas.microsoft.com/office/powerpoint/2010/main" val="21326744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553E9A85-0F11-944F-8670-0E71E6DB941D}" type="slidenum">
              <a:rPr lang="de-DE" smtClean="0"/>
              <a:pPr>
                <a:defRPr/>
              </a:pPr>
              <a:t>3</a:t>
            </a:fld>
            <a:endParaRPr lang="de-DE"/>
          </a:p>
        </p:txBody>
      </p:sp>
    </p:spTree>
    <p:extLst>
      <p:ext uri="{BB962C8B-B14F-4D97-AF65-F5344CB8AC3E}">
        <p14:creationId xmlns:p14="http://schemas.microsoft.com/office/powerpoint/2010/main" val="42262277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553E9A85-0F11-944F-8670-0E71E6DB941D}" type="slidenum">
              <a:rPr lang="de-DE" smtClean="0"/>
              <a:pPr>
                <a:defRPr/>
              </a:pPr>
              <a:t>6</a:t>
            </a:fld>
            <a:endParaRPr lang="de-DE"/>
          </a:p>
        </p:txBody>
      </p:sp>
    </p:spTree>
    <p:extLst>
      <p:ext uri="{BB962C8B-B14F-4D97-AF65-F5344CB8AC3E}">
        <p14:creationId xmlns:p14="http://schemas.microsoft.com/office/powerpoint/2010/main" val="41099116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553E9A85-0F11-944F-8670-0E71E6DB941D}" type="slidenum">
              <a:rPr lang="de-DE" smtClean="0"/>
              <a:pPr>
                <a:defRPr/>
              </a:pPr>
              <a:t>7</a:t>
            </a:fld>
            <a:endParaRPr lang="de-DE"/>
          </a:p>
        </p:txBody>
      </p:sp>
    </p:spTree>
    <p:extLst>
      <p:ext uri="{BB962C8B-B14F-4D97-AF65-F5344CB8AC3E}">
        <p14:creationId xmlns:p14="http://schemas.microsoft.com/office/powerpoint/2010/main" val="28556618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553E9A85-0F11-944F-8670-0E71E6DB941D}" type="slidenum">
              <a:rPr lang="de-DE" smtClean="0"/>
              <a:pPr>
                <a:defRPr/>
              </a:pPr>
              <a:t>8</a:t>
            </a:fld>
            <a:endParaRPr lang="de-DE"/>
          </a:p>
        </p:txBody>
      </p:sp>
    </p:spTree>
    <p:extLst>
      <p:ext uri="{BB962C8B-B14F-4D97-AF65-F5344CB8AC3E}">
        <p14:creationId xmlns:p14="http://schemas.microsoft.com/office/powerpoint/2010/main" val="17354026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553E9A85-0F11-944F-8670-0E71E6DB941D}" type="slidenum">
              <a:rPr lang="de-DE" smtClean="0"/>
              <a:pPr>
                <a:defRPr/>
              </a:pPr>
              <a:t>15</a:t>
            </a:fld>
            <a:endParaRPr lang="de-DE"/>
          </a:p>
        </p:txBody>
      </p:sp>
    </p:spTree>
    <p:extLst>
      <p:ext uri="{BB962C8B-B14F-4D97-AF65-F5344CB8AC3E}">
        <p14:creationId xmlns:p14="http://schemas.microsoft.com/office/powerpoint/2010/main" val="28468679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pic>
        <p:nvPicPr>
          <p:cNvPr id="4" name="Picture 2" descr="deckblat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363" y="533400"/>
            <a:ext cx="8931275" cy="309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descr="2007-07-07_Logo_skyli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5956300"/>
            <a:ext cx="89344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descr="siegel"/>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700338" y="4005263"/>
            <a:ext cx="1714500" cy="163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Rectangle 4"/>
          <p:cNvSpPr>
            <a:spLocks noGrp="1" noChangeArrowheads="1"/>
          </p:cNvSpPr>
          <p:nvPr>
            <p:ph type="ctrTitle"/>
          </p:nvPr>
        </p:nvSpPr>
        <p:spPr>
          <a:xfrm>
            <a:off x="685800" y="1277938"/>
            <a:ext cx="7772400" cy="1143000"/>
          </a:xfrm>
        </p:spPr>
        <p:txBody>
          <a:bodyPr/>
          <a:lstStyle>
            <a:lvl1pPr algn="ctr">
              <a:defRPr/>
            </a:lvl1pPr>
          </a:lstStyle>
          <a:p>
            <a:pPr lvl="0"/>
            <a:r>
              <a:rPr lang="de-DE" noProof="0"/>
              <a:t>Klicken Sie, um das Titelformat zu bearbeiten</a:t>
            </a:r>
          </a:p>
        </p:txBody>
      </p:sp>
      <p:sp>
        <p:nvSpPr>
          <p:cNvPr id="5125" name="Rectangle 5"/>
          <p:cNvSpPr>
            <a:spLocks noGrp="1" noChangeArrowheads="1"/>
          </p:cNvSpPr>
          <p:nvPr>
            <p:ph type="subTitle" idx="1"/>
          </p:nvPr>
        </p:nvSpPr>
        <p:spPr>
          <a:xfrm>
            <a:off x="4572000" y="3716338"/>
            <a:ext cx="4572000" cy="2376487"/>
          </a:xfrm>
        </p:spPr>
        <p:txBody>
          <a:bodyPr/>
          <a:lstStyle>
            <a:lvl1pPr marL="0" indent="0" algn="ctr">
              <a:buFont typeface="Wingdings" charset="0"/>
              <a:buNone/>
              <a:defRPr>
                <a:solidFill>
                  <a:srgbClr val="5F5F5F"/>
                </a:solidFill>
              </a:defRPr>
            </a:lvl1pPr>
          </a:lstStyle>
          <a:p>
            <a:pPr lvl="0"/>
            <a:r>
              <a:rPr lang="de-DE" noProof="0"/>
              <a:t>Klicken Sie, um das Format des Untertitelmasters zu bearbeiten</a:t>
            </a:r>
          </a:p>
        </p:txBody>
      </p:sp>
    </p:spTree>
    <p:extLst>
      <p:ext uri="{BB962C8B-B14F-4D97-AF65-F5344CB8AC3E}">
        <p14:creationId xmlns:p14="http://schemas.microsoft.com/office/powerpoint/2010/main" val="2745902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
          <p:cNvSpPr>
            <a:spLocks noGrp="1" noChangeArrowheads="1"/>
          </p:cNvSpPr>
          <p:nvPr>
            <p:ph type="sldNum" sz="quarter" idx="10"/>
          </p:nvPr>
        </p:nvSpPr>
        <p:spPr>
          <a:ln/>
        </p:spPr>
        <p:txBody>
          <a:bodyPr/>
          <a:lstStyle>
            <a:lvl1pPr>
              <a:defRPr/>
            </a:lvl1pPr>
          </a:lstStyle>
          <a:p>
            <a:pPr>
              <a:defRPr/>
            </a:pPr>
            <a:fld id="{B3B96CEC-A54E-A248-8184-019B716A71FF}" type="slidenum">
              <a:rPr lang="de-DE"/>
              <a:pPr>
                <a:defRPr/>
              </a:pPr>
              <a:t>‹Nr.›</a:t>
            </a:fld>
            <a:endParaRPr lang="de-DE"/>
          </a:p>
        </p:txBody>
      </p:sp>
      <p:sp>
        <p:nvSpPr>
          <p:cNvPr id="6" name="Text Box 9"/>
          <p:cNvSpPr txBox="1">
            <a:spLocks noChangeArrowheads="1"/>
          </p:cNvSpPr>
          <p:nvPr userDrawn="1"/>
        </p:nvSpPr>
        <p:spPr bwMode="auto">
          <a:xfrm>
            <a:off x="5148064" y="6463937"/>
            <a:ext cx="409715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n-GB" sz="1400" baseline="0">
                <a:solidFill>
                  <a:schemeClr val="folHlink"/>
                </a:solidFill>
                <a:latin typeface="Arial Narrow" charset="0"/>
                <a:cs typeface="+mn-cs"/>
              </a:rPr>
              <a:t>IAFPA ‘26 Trier - Vatho Chem &amp; Reinhold Greisbach</a:t>
            </a:r>
            <a:endParaRPr lang="en-GB" sz="1400" dirty="0">
              <a:solidFill>
                <a:schemeClr val="folHlink"/>
              </a:solidFill>
              <a:latin typeface="Arial Narrow" charset="0"/>
              <a:cs typeface="+mn-cs"/>
            </a:endParaRPr>
          </a:p>
        </p:txBody>
      </p:sp>
    </p:spTree>
    <p:extLst>
      <p:ext uri="{BB962C8B-B14F-4D97-AF65-F5344CB8AC3E}">
        <p14:creationId xmlns:p14="http://schemas.microsoft.com/office/powerpoint/2010/main" val="1424621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AndMedia" preserve="1">
  <p:cSld name="Titel, Text und Medienclip">
    <p:spTree>
      <p:nvGrpSpPr>
        <p:cNvPr id="1" name=""/>
        <p:cNvGrpSpPr/>
        <p:nvPr/>
      </p:nvGrpSpPr>
      <p:grpSpPr>
        <a:xfrm>
          <a:off x="0" y="0"/>
          <a:ext cx="0" cy="0"/>
          <a:chOff x="0" y="0"/>
          <a:chExt cx="0" cy="0"/>
        </a:xfrm>
      </p:grpSpPr>
      <p:sp>
        <p:nvSpPr>
          <p:cNvPr id="2" name="Titel 1"/>
          <p:cNvSpPr>
            <a:spLocks noGrp="1"/>
          </p:cNvSpPr>
          <p:nvPr>
            <p:ph type="title"/>
          </p:nvPr>
        </p:nvSpPr>
        <p:spPr>
          <a:xfrm>
            <a:off x="685800" y="76200"/>
            <a:ext cx="8229600" cy="825500"/>
          </a:xfrm>
        </p:spPr>
        <p:txBody>
          <a:bodyPr/>
          <a:lstStyle/>
          <a:p>
            <a:r>
              <a:rPr lang="de-DE"/>
              <a:t>Mastertitelformat bearbeiten</a:t>
            </a:r>
          </a:p>
        </p:txBody>
      </p:sp>
      <p:sp>
        <p:nvSpPr>
          <p:cNvPr id="3" name="Textplatzhalter 2"/>
          <p:cNvSpPr>
            <a:spLocks noGrp="1"/>
          </p:cNvSpPr>
          <p:nvPr>
            <p:ph type="body" sz="half" idx="1"/>
          </p:nvPr>
        </p:nvSpPr>
        <p:spPr>
          <a:xfrm>
            <a:off x="685800" y="990600"/>
            <a:ext cx="4038600" cy="50292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Medienplatzhalter 3"/>
          <p:cNvSpPr>
            <a:spLocks noGrp="1"/>
          </p:cNvSpPr>
          <p:nvPr>
            <p:ph type="media" sz="half" idx="2"/>
          </p:nvPr>
        </p:nvSpPr>
        <p:spPr>
          <a:xfrm>
            <a:off x="4876800" y="990600"/>
            <a:ext cx="4038600" cy="5029200"/>
          </a:xfrm>
        </p:spPr>
        <p:txBody>
          <a:bodyPr/>
          <a:lstStyle/>
          <a:p>
            <a:pPr lvl="0"/>
            <a:endParaRPr lang="de-DE" noProof="0"/>
          </a:p>
        </p:txBody>
      </p:sp>
      <p:sp>
        <p:nvSpPr>
          <p:cNvPr id="5" name="Rectangle 5"/>
          <p:cNvSpPr>
            <a:spLocks noGrp="1" noChangeArrowheads="1"/>
          </p:cNvSpPr>
          <p:nvPr>
            <p:ph type="sldNum" sz="quarter" idx="10"/>
          </p:nvPr>
        </p:nvSpPr>
        <p:spPr>
          <a:ln/>
        </p:spPr>
        <p:txBody>
          <a:bodyPr/>
          <a:lstStyle>
            <a:lvl1pPr>
              <a:defRPr/>
            </a:lvl1pPr>
          </a:lstStyle>
          <a:p>
            <a:pPr>
              <a:defRPr/>
            </a:pPr>
            <a:fld id="{3447FFDE-457B-4743-8ABE-CC394BE63CFF}" type="slidenum">
              <a:rPr lang="de-DE"/>
              <a:pPr>
                <a:defRPr/>
              </a:pPr>
              <a:t>‹Nr.›</a:t>
            </a:fld>
            <a:endParaRPr lang="de-DE"/>
          </a:p>
        </p:txBody>
      </p:sp>
      <p:sp>
        <p:nvSpPr>
          <p:cNvPr id="8" name="Text Box 9"/>
          <p:cNvSpPr txBox="1">
            <a:spLocks noChangeArrowheads="1"/>
          </p:cNvSpPr>
          <p:nvPr userDrawn="1"/>
        </p:nvSpPr>
        <p:spPr bwMode="auto">
          <a:xfrm>
            <a:off x="4212778" y="6437313"/>
            <a:ext cx="51117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GB" sz="1400" dirty="0">
                <a:solidFill>
                  <a:schemeClr val="folHlink"/>
                </a:solidFill>
                <a:latin typeface="Arial Narrow" charset="0"/>
                <a:cs typeface="+mn-cs"/>
              </a:rPr>
              <a:t>Laboratory Phonology</a:t>
            </a:r>
            <a:r>
              <a:rPr lang="en-GB" sz="1400" baseline="0" dirty="0">
                <a:solidFill>
                  <a:schemeClr val="folHlink"/>
                </a:solidFill>
                <a:latin typeface="Arial Narrow" charset="0"/>
                <a:cs typeface="+mn-cs"/>
              </a:rPr>
              <a:t> II, Winter 2014/2015 </a:t>
            </a:r>
            <a:r>
              <a:rPr lang="en-GB" sz="1400" dirty="0">
                <a:solidFill>
                  <a:schemeClr val="folHlink"/>
                </a:solidFill>
                <a:latin typeface="Arial Narrow" charset="0"/>
                <a:cs typeface="+mn-cs"/>
              </a:rPr>
              <a:t>– </a:t>
            </a:r>
            <a:r>
              <a:rPr lang="en-GB" sz="1400" dirty="0" err="1">
                <a:solidFill>
                  <a:schemeClr val="folHlink"/>
                </a:solidFill>
                <a:latin typeface="Arial Narrow" charset="0"/>
                <a:cs typeface="+mn-cs"/>
              </a:rPr>
              <a:t>Niemann</a:t>
            </a:r>
            <a:r>
              <a:rPr lang="en-GB" sz="1400" dirty="0">
                <a:solidFill>
                  <a:schemeClr val="folHlink"/>
                </a:solidFill>
                <a:latin typeface="Arial Narrow" charset="0"/>
                <a:cs typeface="+mn-cs"/>
              </a:rPr>
              <a:t> &amp; </a:t>
            </a:r>
            <a:r>
              <a:rPr lang="en-GB" sz="1400" dirty="0" err="1">
                <a:solidFill>
                  <a:schemeClr val="folHlink"/>
                </a:solidFill>
                <a:latin typeface="Arial Narrow" charset="0"/>
                <a:cs typeface="+mn-cs"/>
              </a:rPr>
              <a:t>Röttger</a:t>
            </a:r>
            <a:endParaRPr lang="en-GB" sz="1400" dirty="0">
              <a:solidFill>
                <a:schemeClr val="folHlink"/>
              </a:solidFill>
              <a:latin typeface="Arial Narrow" charset="0"/>
              <a:cs typeface="+mn-cs"/>
            </a:endParaRPr>
          </a:p>
        </p:txBody>
      </p:sp>
    </p:spTree>
    <p:extLst>
      <p:ext uri="{BB962C8B-B14F-4D97-AF65-F5344CB8AC3E}">
        <p14:creationId xmlns:p14="http://schemas.microsoft.com/office/powerpoint/2010/main" val="25394880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2007-07-07_Logo_skyline"/>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76200" y="5956300"/>
            <a:ext cx="89344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3"/>
          <p:cNvSpPr>
            <a:spLocks noGrp="1" noChangeArrowheads="1"/>
          </p:cNvSpPr>
          <p:nvPr>
            <p:ph type="title"/>
          </p:nvPr>
        </p:nvSpPr>
        <p:spPr bwMode="auto">
          <a:xfrm>
            <a:off x="685800" y="76200"/>
            <a:ext cx="822960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de-DE"/>
              <a:t>Klicken Sie, um das Titelformat zu</a:t>
            </a:r>
          </a:p>
        </p:txBody>
      </p:sp>
      <p:sp>
        <p:nvSpPr>
          <p:cNvPr id="4100" name="Rectangle 4"/>
          <p:cNvSpPr>
            <a:spLocks noGrp="1" noChangeArrowheads="1"/>
          </p:cNvSpPr>
          <p:nvPr>
            <p:ph type="body" idx="1"/>
          </p:nvPr>
        </p:nvSpPr>
        <p:spPr bwMode="auto">
          <a:xfrm>
            <a:off x="685800" y="990600"/>
            <a:ext cx="8229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de-DE" dirty="0"/>
              <a:t>Klicken Sie, um die Formate des Vorlagentextes zu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101" name="Rectangle 5"/>
          <p:cNvSpPr>
            <a:spLocks noGrp="1" noChangeArrowheads="1"/>
          </p:cNvSpPr>
          <p:nvPr>
            <p:ph type="sldNum" sz="quarter" idx="4"/>
          </p:nvPr>
        </p:nvSpPr>
        <p:spPr bwMode="auto">
          <a:xfrm>
            <a:off x="6667500" y="6438900"/>
            <a:ext cx="2463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600" smtClean="0">
                <a:solidFill>
                  <a:srgbClr val="5F5F5F"/>
                </a:solidFill>
                <a:latin typeface="+mn-lt"/>
                <a:cs typeface="+mn-cs"/>
              </a:defRPr>
            </a:lvl1pPr>
          </a:lstStyle>
          <a:p>
            <a:pPr>
              <a:defRPr/>
            </a:pPr>
            <a:fld id="{0567CB56-F549-5F49-A3CB-AE4517A161F3}" type="slidenum">
              <a:rPr lang="de-DE"/>
              <a:pPr>
                <a:defRPr/>
              </a:pPr>
              <a:t>‹Nr.›</a:t>
            </a:fld>
            <a:endParaRPr lang="de-DE"/>
          </a:p>
        </p:txBody>
      </p:sp>
      <p:pic>
        <p:nvPicPr>
          <p:cNvPr id="4102"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 y="228600"/>
            <a:ext cx="344488"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 bg1="lt1" tx1="dk1" bg2="lt2" tx2="dk2" accent1="accent1" accent2="accent2" accent3="accent3" accent4="accent4" accent5="accent5" accent6="accent6" hlink="hlink" folHlink="folHlink"/>
  <p:sldLayoutIdLst>
    <p:sldLayoutId id="2147483674" r:id="rId1"/>
    <p:sldLayoutId id="2147483663" r:id="rId2"/>
    <p:sldLayoutId id="2147483673" r:id="rId3"/>
  </p:sldLayoutIdLst>
  <p:hf hdr="0" dt="0"/>
  <p:txStyles>
    <p:titleStyle>
      <a:lvl1pPr algn="l" rtl="0" eaLnBrk="0" fontAlgn="base" hangingPunct="0">
        <a:spcBef>
          <a:spcPct val="0"/>
        </a:spcBef>
        <a:spcAft>
          <a:spcPct val="0"/>
        </a:spcAft>
        <a:defRPr sz="4400">
          <a:solidFill>
            <a:schemeClr val="tx2"/>
          </a:solidFill>
          <a:latin typeface="+mj-lt"/>
          <a:ea typeface="+mj-ea"/>
          <a:cs typeface="ＭＳ Ｐゴシック" charset="0"/>
        </a:defRPr>
      </a:lvl1pPr>
      <a:lvl2pPr algn="l" rtl="0" eaLnBrk="0" fontAlgn="base" hangingPunct="0">
        <a:spcBef>
          <a:spcPct val="0"/>
        </a:spcBef>
        <a:spcAft>
          <a:spcPct val="0"/>
        </a:spcAft>
        <a:defRPr sz="4400">
          <a:solidFill>
            <a:schemeClr val="tx2"/>
          </a:solidFill>
          <a:latin typeface="Arial Narrow" charset="0"/>
          <a:ea typeface="ＭＳ Ｐゴシック" charset="0"/>
          <a:cs typeface="ＭＳ Ｐゴシック" charset="0"/>
        </a:defRPr>
      </a:lvl2pPr>
      <a:lvl3pPr algn="l" rtl="0" eaLnBrk="0" fontAlgn="base" hangingPunct="0">
        <a:spcBef>
          <a:spcPct val="0"/>
        </a:spcBef>
        <a:spcAft>
          <a:spcPct val="0"/>
        </a:spcAft>
        <a:defRPr sz="4400">
          <a:solidFill>
            <a:schemeClr val="tx2"/>
          </a:solidFill>
          <a:latin typeface="Arial Narrow" charset="0"/>
          <a:ea typeface="ＭＳ Ｐゴシック" charset="0"/>
          <a:cs typeface="ＭＳ Ｐゴシック" charset="0"/>
        </a:defRPr>
      </a:lvl3pPr>
      <a:lvl4pPr algn="l" rtl="0" eaLnBrk="0" fontAlgn="base" hangingPunct="0">
        <a:spcBef>
          <a:spcPct val="0"/>
        </a:spcBef>
        <a:spcAft>
          <a:spcPct val="0"/>
        </a:spcAft>
        <a:defRPr sz="4400">
          <a:solidFill>
            <a:schemeClr val="tx2"/>
          </a:solidFill>
          <a:latin typeface="Arial Narrow" charset="0"/>
          <a:ea typeface="ＭＳ Ｐゴシック" charset="0"/>
          <a:cs typeface="ＭＳ Ｐゴシック" charset="0"/>
        </a:defRPr>
      </a:lvl4pPr>
      <a:lvl5pPr algn="l" rtl="0" eaLnBrk="0" fontAlgn="base" hangingPunct="0">
        <a:spcBef>
          <a:spcPct val="0"/>
        </a:spcBef>
        <a:spcAft>
          <a:spcPct val="0"/>
        </a:spcAft>
        <a:defRPr sz="4400">
          <a:solidFill>
            <a:schemeClr val="tx2"/>
          </a:solidFill>
          <a:latin typeface="Arial Narrow" charset="0"/>
          <a:ea typeface="ＭＳ Ｐゴシック" charset="0"/>
          <a:cs typeface="ＭＳ Ｐゴシック" charset="0"/>
        </a:defRPr>
      </a:lvl5pPr>
      <a:lvl6pPr marL="457200" algn="l" rtl="0" fontAlgn="base">
        <a:spcBef>
          <a:spcPct val="0"/>
        </a:spcBef>
        <a:spcAft>
          <a:spcPct val="0"/>
        </a:spcAft>
        <a:defRPr sz="4400">
          <a:solidFill>
            <a:schemeClr val="tx2"/>
          </a:solidFill>
          <a:latin typeface="Arial Narrow" charset="0"/>
          <a:ea typeface="ＭＳ Ｐゴシック" charset="0"/>
        </a:defRPr>
      </a:lvl6pPr>
      <a:lvl7pPr marL="914400" algn="l" rtl="0" fontAlgn="base">
        <a:spcBef>
          <a:spcPct val="0"/>
        </a:spcBef>
        <a:spcAft>
          <a:spcPct val="0"/>
        </a:spcAft>
        <a:defRPr sz="4400">
          <a:solidFill>
            <a:schemeClr val="tx2"/>
          </a:solidFill>
          <a:latin typeface="Arial Narrow" charset="0"/>
          <a:ea typeface="ＭＳ Ｐゴシック" charset="0"/>
        </a:defRPr>
      </a:lvl7pPr>
      <a:lvl8pPr marL="1371600" algn="l" rtl="0" fontAlgn="base">
        <a:spcBef>
          <a:spcPct val="0"/>
        </a:spcBef>
        <a:spcAft>
          <a:spcPct val="0"/>
        </a:spcAft>
        <a:defRPr sz="4400">
          <a:solidFill>
            <a:schemeClr val="tx2"/>
          </a:solidFill>
          <a:latin typeface="Arial Narrow" charset="0"/>
          <a:ea typeface="ＭＳ Ｐゴシック" charset="0"/>
        </a:defRPr>
      </a:lvl8pPr>
      <a:lvl9pPr marL="1828800" algn="l" rtl="0" fontAlgn="base">
        <a:spcBef>
          <a:spcPct val="0"/>
        </a:spcBef>
        <a:spcAft>
          <a:spcPct val="0"/>
        </a:spcAft>
        <a:defRPr sz="4400">
          <a:solidFill>
            <a:schemeClr val="tx2"/>
          </a:solidFill>
          <a:latin typeface="Arial Narrow" charset="0"/>
          <a:ea typeface="ＭＳ Ｐゴシック" charset="0"/>
        </a:defRPr>
      </a:lvl9pPr>
    </p:titleStyle>
    <p:bodyStyle>
      <a:lvl1pPr marL="342900" indent="-342900" algn="l" rtl="0" eaLnBrk="0" fontAlgn="base" hangingPunct="0">
        <a:spcBef>
          <a:spcPct val="20000"/>
        </a:spcBef>
        <a:spcAft>
          <a:spcPct val="0"/>
        </a:spcAft>
        <a:buFont typeface="Wingdings" charset="0"/>
        <a:buChar char="§"/>
        <a:defRPr sz="28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o"/>
        <a:defRPr sz="2400">
          <a:solidFill>
            <a:schemeClr val="tx1"/>
          </a:solidFill>
          <a:latin typeface="+mn-lt"/>
          <a:ea typeface="+mn-ea"/>
        </a:defRPr>
      </a:lvl2pPr>
      <a:lvl3pPr marL="1143000" indent="-228600" algn="l" rtl="0" eaLnBrk="0" fontAlgn="base" hangingPunct="0">
        <a:spcBef>
          <a:spcPct val="20000"/>
        </a:spcBef>
        <a:spcAft>
          <a:spcPct val="0"/>
        </a:spcAft>
        <a:buChar char="•"/>
        <a:defRPr sz="20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apps.dsa.info/wenker/transliterations/23644/1/new"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901700" y="1052736"/>
            <a:ext cx="7772400" cy="2016224"/>
          </a:xfrm>
        </p:spPr>
        <p:txBody>
          <a:bodyPr/>
          <a:lstStyle/>
          <a:p>
            <a:r>
              <a:rPr lang="en-US" sz="3600"/>
              <a:t>Automatic identification of dialects in the western part of Germany</a:t>
            </a:r>
            <a:br>
              <a:rPr lang="en-US" sz="4000"/>
            </a:br>
            <a:br>
              <a:rPr lang="en-US" sz="4000"/>
            </a:br>
            <a:r>
              <a:rPr lang="de-DE" sz="1600">
                <a:cs typeface="+mj-cs"/>
              </a:rPr>
              <a:t>34</a:t>
            </a:r>
            <a:r>
              <a:rPr lang="de-DE" sz="1600" baseline="30000">
                <a:cs typeface="+mj-cs"/>
              </a:rPr>
              <a:t>th</a:t>
            </a:r>
            <a:r>
              <a:rPr lang="de-DE" sz="1600">
                <a:cs typeface="+mj-cs"/>
              </a:rPr>
              <a:t> IAFPA Conference Trier - 24</a:t>
            </a:r>
            <a:r>
              <a:rPr lang="de-DE" sz="1600" baseline="30000">
                <a:cs typeface="+mj-cs"/>
              </a:rPr>
              <a:t>th</a:t>
            </a:r>
            <a:r>
              <a:rPr lang="de-DE" sz="1600">
                <a:cs typeface="+mj-cs"/>
              </a:rPr>
              <a:t> June 2026</a:t>
            </a:r>
            <a:endParaRPr lang="de-DE" sz="1600" dirty="0">
              <a:cs typeface="+mj-cs"/>
            </a:endParaRPr>
          </a:p>
        </p:txBody>
      </p:sp>
      <p:sp>
        <p:nvSpPr>
          <p:cNvPr id="2051" name="Rectangle 3"/>
          <p:cNvSpPr>
            <a:spLocks noGrp="1" noChangeArrowheads="1"/>
          </p:cNvSpPr>
          <p:nvPr>
            <p:ph type="subTitle" idx="1"/>
          </p:nvPr>
        </p:nvSpPr>
        <p:spPr>
          <a:xfrm>
            <a:off x="4427984" y="3717032"/>
            <a:ext cx="4644008" cy="2376487"/>
          </a:xfrm>
        </p:spPr>
        <p:txBody>
          <a:bodyPr/>
          <a:lstStyle/>
          <a:p>
            <a:pPr algn="r" eaLnBrk="1" hangingPunct="1">
              <a:lnSpc>
                <a:spcPct val="90000"/>
              </a:lnSpc>
              <a:defRPr/>
            </a:pPr>
            <a:r>
              <a:rPr lang="de-DE" sz="1600">
                <a:cs typeface="+mn-cs"/>
              </a:rPr>
              <a:t>Vatho Chem &amp; </a:t>
            </a:r>
            <a:r>
              <a:rPr lang="de-DE" sz="1600" b="1">
                <a:solidFill>
                  <a:schemeClr val="tx1"/>
                </a:solidFill>
                <a:cs typeface="+mn-cs"/>
              </a:rPr>
              <a:t>Reinhold Greisbach</a:t>
            </a:r>
          </a:p>
          <a:p>
            <a:pPr algn="r" eaLnBrk="1" hangingPunct="1">
              <a:lnSpc>
                <a:spcPct val="90000"/>
              </a:lnSpc>
              <a:defRPr/>
            </a:pPr>
            <a:endParaRPr lang="de-DE" sz="1400" dirty="0">
              <a:cs typeface="+mn-cs"/>
            </a:endParaRPr>
          </a:p>
          <a:p>
            <a:pPr algn="r" eaLnBrk="1" hangingPunct="1">
              <a:lnSpc>
                <a:spcPct val="90000"/>
              </a:lnSpc>
              <a:defRPr/>
            </a:pPr>
            <a:r>
              <a:rPr lang="de-DE" sz="1400" dirty="0" err="1">
                <a:cs typeface="+mn-cs"/>
              </a:rPr>
              <a:t>I</a:t>
            </a:r>
            <a:r>
              <a:rPr lang="de-DE" sz="1400" i="1" dirty="0" err="1">
                <a:cs typeface="+mn-cs"/>
              </a:rPr>
              <a:t>f</a:t>
            </a:r>
            <a:r>
              <a:rPr lang="de-DE" sz="1400" dirty="0" err="1">
                <a:cs typeface="+mn-cs"/>
              </a:rPr>
              <a:t>L</a:t>
            </a:r>
            <a:r>
              <a:rPr lang="de-DE" sz="1400" dirty="0">
                <a:cs typeface="+mn-cs"/>
              </a:rPr>
              <a:t> - Phonetik Köln</a:t>
            </a:r>
          </a:p>
          <a:p>
            <a:pPr algn="r" eaLnBrk="1" hangingPunct="1">
              <a:lnSpc>
                <a:spcPct val="90000"/>
              </a:lnSpc>
              <a:defRPr/>
            </a:pPr>
            <a:endParaRPr lang="de-DE" sz="1800" dirty="0">
              <a:cs typeface="+mn-cs"/>
            </a:endParaRPr>
          </a:p>
          <a:p>
            <a:pPr algn="r" eaLnBrk="1" hangingPunct="1">
              <a:lnSpc>
                <a:spcPct val="90000"/>
              </a:lnSpc>
              <a:defRPr/>
            </a:pPr>
            <a:r>
              <a:rPr lang="de-DE" sz="1400"/>
              <a:t>chemvatho@gmail.com</a:t>
            </a:r>
            <a:endParaRPr lang="de-DE" sz="1400" dirty="0"/>
          </a:p>
          <a:p>
            <a:pPr algn="r" eaLnBrk="1" hangingPunct="1">
              <a:lnSpc>
                <a:spcPct val="90000"/>
              </a:lnSpc>
              <a:defRPr/>
            </a:pPr>
            <a:r>
              <a:rPr lang="de-DE" sz="1400"/>
              <a:t>reinhold.greisbach@uni-koeln.de</a:t>
            </a:r>
          </a:p>
          <a:p>
            <a:pPr algn="r" eaLnBrk="1" hangingPunct="1">
              <a:lnSpc>
                <a:spcPct val="90000"/>
              </a:lnSpc>
              <a:defRPr/>
            </a:pPr>
            <a:br>
              <a:rPr lang="de-DE" sz="1400"/>
            </a:br>
            <a:endParaRPr lang="de-DE" sz="1400" dirty="0"/>
          </a:p>
          <a:p>
            <a:pPr algn="r" eaLnBrk="1" hangingPunct="1">
              <a:lnSpc>
                <a:spcPct val="90000"/>
              </a:lnSpc>
              <a:defRPr/>
            </a:pPr>
            <a:endParaRPr lang="de-DE" sz="1400" dirty="0">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b="1"/>
              <a:t>Generation of regional variants from the corpus</a:t>
            </a:r>
            <a:endParaRPr lang="de-DE" sz="2400" b="1" dirty="0"/>
          </a:p>
        </p:txBody>
      </p:sp>
      <p:sp>
        <p:nvSpPr>
          <p:cNvPr id="4" name="Foliennummernplatzhalter 3"/>
          <p:cNvSpPr>
            <a:spLocks noGrp="1"/>
          </p:cNvSpPr>
          <p:nvPr>
            <p:ph type="sldNum" sz="quarter" idx="10"/>
          </p:nvPr>
        </p:nvSpPr>
        <p:spPr/>
        <p:txBody>
          <a:bodyPr/>
          <a:lstStyle/>
          <a:p>
            <a:pPr>
              <a:defRPr/>
            </a:pPr>
            <a:fld id="{B3B96CEC-A54E-A248-8184-019B716A71FF}" type="slidenum">
              <a:rPr lang="de-DE" smtClean="0"/>
              <a:pPr>
                <a:defRPr/>
              </a:pPr>
              <a:t>10</a:t>
            </a:fld>
            <a:endParaRPr lang="de-DE"/>
          </a:p>
        </p:txBody>
      </p:sp>
      <p:sp>
        <p:nvSpPr>
          <p:cNvPr id="10" name="Inhaltsplatzhalter 9"/>
          <p:cNvSpPr>
            <a:spLocks noGrp="1"/>
          </p:cNvSpPr>
          <p:nvPr>
            <p:ph idx="1"/>
          </p:nvPr>
        </p:nvSpPr>
        <p:spPr>
          <a:xfrm>
            <a:off x="729074" y="764704"/>
            <a:ext cx="8229600" cy="5544616"/>
          </a:xfrm>
        </p:spPr>
        <p:txBody>
          <a:bodyPr/>
          <a:lstStyle/>
          <a:p>
            <a:r>
              <a:rPr lang="de-DE" sz="1400">
                <a:latin typeface="Arial" panose="020B0604020202020204" pitchFamily="34" charset="0"/>
                <a:cs typeface="Arial" panose="020B0604020202020204" pitchFamily="34" charset="0"/>
              </a:rPr>
              <a:t>Real distribution of *_* (eg. en_de)</a:t>
            </a:r>
            <a:r>
              <a:rPr lang="de-DE" sz="2000">
                <a:latin typeface="Arial" panose="020B0604020202020204" pitchFamily="34" charset="0"/>
                <a:cs typeface="Arial" panose="020B0604020202020204" pitchFamily="34" charset="0"/>
              </a:rPr>
              <a:t>		</a:t>
            </a:r>
            <a:r>
              <a:rPr lang="de-DE" sz="1400">
                <a:latin typeface="Arial" panose="020B0604020202020204" pitchFamily="34" charset="0"/>
                <a:cs typeface="Arial" panose="020B0604020202020204" pitchFamily="34" charset="0"/>
              </a:rPr>
              <a:t>Estimated zone of *_* (eg. en_de)</a:t>
            </a:r>
            <a:endParaRPr lang="de-DE" sz="1400"/>
          </a:p>
          <a:p>
            <a:endParaRPr lang="de-DE" sz="2000"/>
          </a:p>
          <a:p>
            <a:endParaRPr lang="de-DE" sz="2000"/>
          </a:p>
          <a:p>
            <a:endParaRPr lang="de-DE" sz="2000"/>
          </a:p>
          <a:p>
            <a:endParaRPr lang="de-DE" sz="2000"/>
          </a:p>
          <a:p>
            <a:endParaRPr lang="de-DE" sz="2000"/>
          </a:p>
          <a:p>
            <a:endParaRPr lang="de-DE" sz="2000"/>
          </a:p>
          <a:p>
            <a:pPr marL="0" indent="0">
              <a:buNone/>
            </a:pPr>
            <a:endParaRPr lang="de-DE" sz="2000"/>
          </a:p>
          <a:p>
            <a:endParaRPr lang="de-DE" sz="2000"/>
          </a:p>
          <a:p>
            <a:endParaRPr lang="de-DE" sz="2000"/>
          </a:p>
          <a:p>
            <a:endParaRPr lang="de-DE" sz="2000"/>
          </a:p>
          <a:p>
            <a:pPr marL="0" indent="0">
              <a:buNone/>
            </a:pPr>
            <a:endParaRPr lang="de-DE" sz="2000"/>
          </a:p>
          <a:p>
            <a:r>
              <a:rPr lang="de-DE" sz="1400" b="1">
                <a:latin typeface="Arial" panose="020B0604020202020204" pitchFamily="34" charset="0"/>
                <a:cs typeface="Arial" panose="020B0604020202020204" pitchFamily="34" charset="0"/>
              </a:rPr>
              <a:t>STEP 2b: Geostatistical procedure</a:t>
            </a:r>
          </a:p>
          <a:p>
            <a:pPr lvl="1"/>
            <a:r>
              <a:rPr lang="de-DE" sz="1200">
                <a:latin typeface="Arial" panose="020B0604020202020204" pitchFamily="34" charset="0"/>
                <a:cs typeface="Arial" panose="020B0604020202020204" pitchFamily="34" charset="0"/>
              </a:rPr>
              <a:t>exclusion of irregular spread samples		</a:t>
            </a:r>
          </a:p>
          <a:p>
            <a:pPr lvl="1"/>
            <a:r>
              <a:rPr lang="de-DE" sz="1200">
                <a:latin typeface="Arial" panose="020B0604020202020204" pitchFamily="34" charset="0"/>
                <a:cs typeface="Arial" panose="020B0604020202020204" pitchFamily="34" charset="0"/>
              </a:rPr>
              <a:t>weighting of positive and negative samples</a:t>
            </a:r>
          </a:p>
          <a:p>
            <a:pPr lvl="1"/>
            <a:r>
              <a:rPr lang="de-DE" sz="1200">
                <a:latin typeface="Arial" panose="020B0604020202020204" pitchFamily="34" charset="0"/>
                <a:cs typeface="Arial" panose="020B0604020202020204" pitchFamily="34" charset="0"/>
              </a:rPr>
              <a:t>smoothing of boundary</a:t>
            </a:r>
          </a:p>
          <a:p>
            <a:pPr marL="0" indent="0">
              <a:buNone/>
            </a:pPr>
            <a:endParaRPr lang="de-DE" sz="2000"/>
          </a:p>
          <a:p>
            <a:endParaRPr lang="de-DE" dirty="0"/>
          </a:p>
        </p:txBody>
      </p:sp>
      <p:graphicFrame>
        <p:nvGraphicFramePr>
          <p:cNvPr id="5" name="Tabelle 4">
            <a:extLst>
              <a:ext uri="{FF2B5EF4-FFF2-40B4-BE49-F238E27FC236}">
                <a16:creationId xmlns:a16="http://schemas.microsoft.com/office/drawing/2014/main" id="{43DB8AD4-91CA-4985-A687-E6CD47320251}"/>
              </a:ext>
            </a:extLst>
          </p:cNvPr>
          <p:cNvGraphicFramePr>
            <a:graphicFrameLocks noGrp="1"/>
          </p:cNvGraphicFramePr>
          <p:nvPr>
            <p:extLst>
              <p:ext uri="{D42A27DB-BD31-4B8C-83A1-F6EECF244321}">
                <p14:modId xmlns:p14="http://schemas.microsoft.com/office/powerpoint/2010/main" val="1394540892"/>
              </p:ext>
            </p:extLst>
          </p:nvPr>
        </p:nvGraphicFramePr>
        <p:xfrm>
          <a:off x="6520328" y="5492376"/>
          <a:ext cx="1154128" cy="351476"/>
        </p:xfrm>
        <a:graphic>
          <a:graphicData uri="http://schemas.openxmlformats.org/drawingml/2006/table">
            <a:tbl>
              <a:tblPr firstRow="1" firstCol="1" bandRow="1"/>
              <a:tblGrid>
                <a:gridCol w="577064">
                  <a:extLst>
                    <a:ext uri="{9D8B030D-6E8A-4147-A177-3AD203B41FA5}">
                      <a16:colId xmlns:a16="http://schemas.microsoft.com/office/drawing/2014/main" val="1945772021"/>
                    </a:ext>
                  </a:extLst>
                </a:gridCol>
                <a:gridCol w="577064">
                  <a:extLst>
                    <a:ext uri="{9D8B030D-6E8A-4147-A177-3AD203B41FA5}">
                      <a16:colId xmlns:a16="http://schemas.microsoft.com/office/drawing/2014/main" val="73925849"/>
                    </a:ext>
                  </a:extLst>
                </a:gridCol>
              </a:tblGrid>
              <a:tr h="175738">
                <a:tc>
                  <a:txBody>
                    <a:bodyPr/>
                    <a:lstStyle/>
                    <a:p>
                      <a:pPr algn="ctr">
                        <a:lnSpc>
                          <a:spcPct val="107000"/>
                        </a:lnSpc>
                        <a:spcAft>
                          <a:spcPts val="0"/>
                        </a:spcAft>
                      </a:pPr>
                      <a:r>
                        <a:rPr lang="de-DE" sz="1100">
                          <a:effectLst/>
                          <a:latin typeface="Calibri" panose="020F0502020204030204" pitchFamily="34" charset="0"/>
                          <a:ea typeface="Calibri" panose="020F0502020204030204" pitchFamily="34" charset="0"/>
                          <a:cs typeface="Times New Roman" panose="02020603050405020304" pitchFamily="18" charset="0"/>
                        </a:rPr>
                        <a:t>553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de-DE" sz="1100">
                          <a:effectLst/>
                          <a:latin typeface="Calibri" panose="020F0502020204030204" pitchFamily="34" charset="0"/>
                          <a:ea typeface="Calibri" panose="020F0502020204030204" pitchFamily="34" charset="0"/>
                          <a:cs typeface="Times New Roman" panose="02020603050405020304" pitchFamily="18" charset="0"/>
                        </a:rPr>
                        <a:t>28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80170631"/>
                  </a:ext>
                </a:extLst>
              </a:tr>
              <a:tr h="175738">
                <a:tc>
                  <a:txBody>
                    <a:bodyPr/>
                    <a:lstStyle/>
                    <a:p>
                      <a:pPr algn="ctr">
                        <a:lnSpc>
                          <a:spcPct val="107000"/>
                        </a:lnSpc>
                        <a:spcAft>
                          <a:spcPts val="0"/>
                        </a:spcAft>
                      </a:pPr>
                      <a:r>
                        <a:rPr lang="de-DE" sz="1100">
                          <a:effectLst/>
                          <a:latin typeface="Calibri" panose="020F0502020204030204" pitchFamily="34" charset="0"/>
                          <a:ea typeface="Calibri" panose="020F0502020204030204" pitchFamily="34" charset="0"/>
                          <a:cs typeface="Times New Roman" panose="02020603050405020304" pitchFamily="18" charset="0"/>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de-DE" sz="1100">
                          <a:effectLst/>
                          <a:latin typeface="Calibri" panose="020F0502020204030204" pitchFamily="34" charset="0"/>
                          <a:ea typeface="Calibri" panose="020F0502020204030204" pitchFamily="34" charset="0"/>
                          <a:cs typeface="Times New Roman" panose="02020603050405020304" pitchFamily="18" charset="0"/>
                        </a:rPr>
                        <a:t>63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0526270"/>
                  </a:ext>
                </a:extLst>
              </a:tr>
            </a:tbl>
          </a:graphicData>
        </a:graphic>
      </p:graphicFrame>
      <p:pic>
        <p:nvPicPr>
          <p:cNvPr id="11" name="Grafik 10">
            <a:extLst>
              <a:ext uri="{FF2B5EF4-FFF2-40B4-BE49-F238E27FC236}">
                <a16:creationId xmlns:a16="http://schemas.microsoft.com/office/drawing/2014/main" id="{37AC11A4-414E-4D57-8F25-40A664CC13E9}"/>
              </a:ext>
            </a:extLst>
          </p:cNvPr>
          <p:cNvPicPr/>
          <p:nvPr/>
        </p:nvPicPr>
        <p:blipFill>
          <a:blip r:embed="rId2"/>
          <a:stretch>
            <a:fillRect/>
          </a:stretch>
        </p:blipFill>
        <p:spPr>
          <a:xfrm>
            <a:off x="1115616" y="1308512"/>
            <a:ext cx="3054662" cy="3651364"/>
          </a:xfrm>
          <a:prstGeom prst="rect">
            <a:avLst/>
          </a:prstGeom>
        </p:spPr>
      </p:pic>
      <p:pic>
        <p:nvPicPr>
          <p:cNvPr id="12" name="Grafik 11" descr="C:\Users\reinh\AppData\Local\Microsoft\Windows\INetCache\Content.MSO\2E2C1FE6.tmp">
            <a:extLst>
              <a:ext uri="{FF2B5EF4-FFF2-40B4-BE49-F238E27FC236}">
                <a16:creationId xmlns:a16="http://schemas.microsoft.com/office/drawing/2014/main" id="{11303BBA-9019-4C99-BD53-371BA9B0B28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067176" y="1152939"/>
            <a:ext cx="3200647" cy="4148960"/>
          </a:xfrm>
          <a:prstGeom prst="rect">
            <a:avLst/>
          </a:prstGeom>
          <a:noFill/>
          <a:ln>
            <a:noFill/>
          </a:ln>
        </p:spPr>
      </p:pic>
      <p:pic>
        <p:nvPicPr>
          <p:cNvPr id="7" name="Grafik 6">
            <a:extLst>
              <a:ext uri="{FF2B5EF4-FFF2-40B4-BE49-F238E27FC236}">
                <a16:creationId xmlns:a16="http://schemas.microsoft.com/office/drawing/2014/main" id="{D169E7ED-9A16-40FE-85AB-2C1E59EF8BA3}"/>
              </a:ext>
            </a:extLst>
          </p:cNvPr>
          <p:cNvPicPr>
            <a:picLocks noChangeAspect="1"/>
          </p:cNvPicPr>
          <p:nvPr/>
        </p:nvPicPr>
        <p:blipFill>
          <a:blip r:embed="rId4"/>
          <a:stretch>
            <a:fillRect/>
          </a:stretch>
        </p:blipFill>
        <p:spPr>
          <a:xfrm>
            <a:off x="4781487" y="5366689"/>
            <a:ext cx="4014788" cy="923925"/>
          </a:xfrm>
          <a:prstGeom prst="rect">
            <a:avLst/>
          </a:prstGeom>
        </p:spPr>
      </p:pic>
    </p:spTree>
    <p:extLst>
      <p:ext uri="{BB962C8B-B14F-4D97-AF65-F5344CB8AC3E}">
        <p14:creationId xmlns:p14="http://schemas.microsoft.com/office/powerpoint/2010/main" val="2692059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b="1"/>
              <a:t>Basic pronounciation and regional deviation</a:t>
            </a:r>
            <a:endParaRPr lang="de-DE" sz="2400" b="1" dirty="0"/>
          </a:p>
        </p:txBody>
      </p:sp>
      <p:sp>
        <p:nvSpPr>
          <p:cNvPr id="4" name="Foliennummernplatzhalter 3"/>
          <p:cNvSpPr>
            <a:spLocks noGrp="1"/>
          </p:cNvSpPr>
          <p:nvPr>
            <p:ph type="sldNum" sz="quarter" idx="10"/>
          </p:nvPr>
        </p:nvSpPr>
        <p:spPr/>
        <p:txBody>
          <a:bodyPr/>
          <a:lstStyle/>
          <a:p>
            <a:pPr>
              <a:defRPr/>
            </a:pPr>
            <a:fld id="{B3B96CEC-A54E-A248-8184-019B716A71FF}" type="slidenum">
              <a:rPr lang="de-DE" smtClean="0"/>
              <a:pPr>
                <a:defRPr/>
              </a:pPr>
              <a:t>11</a:t>
            </a:fld>
            <a:endParaRPr lang="de-DE"/>
          </a:p>
        </p:txBody>
      </p:sp>
      <p:sp>
        <p:nvSpPr>
          <p:cNvPr id="10" name="Inhaltsplatzhalter 9"/>
          <p:cNvSpPr>
            <a:spLocks noGrp="1"/>
          </p:cNvSpPr>
          <p:nvPr>
            <p:ph idx="1"/>
          </p:nvPr>
        </p:nvSpPr>
        <p:spPr>
          <a:xfrm>
            <a:off x="323528" y="990600"/>
            <a:ext cx="8591872" cy="5102696"/>
          </a:xfrm>
        </p:spPr>
        <p:txBody>
          <a:bodyPr/>
          <a:lstStyle/>
          <a:p>
            <a:r>
              <a:rPr lang="de-DE" sz="1600"/>
              <a:t>Sentence </a:t>
            </a:r>
            <a:r>
              <a:rPr lang="de-DE" sz="1600" baseline="30000"/>
              <a:t>#</a:t>
            </a:r>
            <a:r>
              <a:rPr lang="de-DE" sz="1600"/>
              <a:t>1 search strings for dialect markers (with error rates)</a:t>
            </a:r>
          </a:p>
          <a:p>
            <a:endParaRPr lang="de-DE" sz="1600"/>
          </a:p>
          <a:p>
            <a:endParaRPr lang="de-DE" sz="1600"/>
          </a:p>
          <a:p>
            <a:endParaRPr lang="de-DE" sz="1600"/>
          </a:p>
          <a:p>
            <a:endParaRPr lang="de-DE" sz="2000"/>
          </a:p>
          <a:p>
            <a:endParaRPr lang="de-DE" sz="2000"/>
          </a:p>
          <a:p>
            <a:endParaRPr lang="de-DE" sz="2000"/>
          </a:p>
          <a:p>
            <a:endParaRPr lang="de-DE" sz="2000"/>
          </a:p>
          <a:p>
            <a:endParaRPr lang="de-DE" sz="2000"/>
          </a:p>
          <a:p>
            <a:endParaRPr lang="de-DE" sz="2000"/>
          </a:p>
          <a:p>
            <a:pPr marL="0" indent="0">
              <a:buNone/>
            </a:pPr>
            <a:endParaRPr lang="de-DE" sz="120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de-DE" sz="1200">
                <a:latin typeface="Calibri" panose="020F0502020204030204" pitchFamily="34" charset="0"/>
                <a:ea typeface="Calibri" panose="020F0502020204030204" pitchFamily="34" charset="0"/>
                <a:cs typeface="Times New Roman" panose="02020603050405020304" pitchFamily="18" charset="0"/>
              </a:rPr>
              <a:t>* and ? denote wildcards in the search string for the word</a:t>
            </a:r>
          </a:p>
          <a:p>
            <a:pPr marL="0" indent="0">
              <a:buNone/>
            </a:pPr>
            <a:endParaRPr lang="de-DE" sz="120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de-DE" sz="1200">
                <a:latin typeface="Calibri" panose="020F0502020204030204" pitchFamily="34" charset="0"/>
                <a:ea typeface="Calibri" panose="020F0502020204030204" pitchFamily="34" charset="0"/>
                <a:cs typeface="Times New Roman" panose="02020603050405020304" pitchFamily="18" charset="0"/>
              </a:rPr>
              <a:t>| and &amp; denote logical operations in the search string for the word</a:t>
            </a:r>
          </a:p>
          <a:p>
            <a:pPr marL="0" indent="0">
              <a:buNone/>
            </a:pPr>
            <a:endParaRPr lang="de-DE" sz="120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de-DE" sz="1200">
                <a:latin typeface="Calibri" panose="020F0502020204030204" pitchFamily="34" charset="0"/>
                <a:ea typeface="Calibri" panose="020F0502020204030204" pitchFamily="34" charset="0"/>
                <a:cs typeface="Times New Roman" panose="02020603050405020304" pitchFamily="18" charset="0"/>
              </a:rPr>
              <a:t>! denotes negation in the search string for the word</a:t>
            </a:r>
            <a:endParaRPr lang="de-DE" sz="1600">
              <a:latin typeface="Calibri" panose="020F0502020204030204" pitchFamily="34" charset="0"/>
              <a:ea typeface="Calibri" panose="020F0502020204030204" pitchFamily="34" charset="0"/>
              <a:cs typeface="Times New Roman" panose="02020603050405020304" pitchFamily="18" charset="0"/>
            </a:endParaRPr>
          </a:p>
          <a:p>
            <a:pPr lvl="1"/>
            <a:endParaRPr lang="de-DE" sz="160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lvl="1"/>
            <a:endParaRPr lang="de-DE" sz="1600">
              <a:latin typeface="Calibri" panose="020F0502020204030204" pitchFamily="34" charset="0"/>
              <a:ea typeface="Calibri" panose="020F0502020204030204" pitchFamily="34" charset="0"/>
              <a:cs typeface="Times New Roman" panose="02020603050405020304" pitchFamily="18" charset="0"/>
            </a:endParaRPr>
          </a:p>
          <a:p>
            <a:pPr lvl="1"/>
            <a:endParaRPr lang="de-DE" sz="1600">
              <a:latin typeface="Calibri" panose="020F0502020204030204" pitchFamily="34" charset="0"/>
              <a:ea typeface="Calibri" panose="020F0502020204030204" pitchFamily="34" charset="0"/>
              <a:cs typeface="Times New Roman" panose="02020603050405020304" pitchFamily="18" charset="0"/>
            </a:endParaRPr>
          </a:p>
          <a:p>
            <a:pPr lvl="1"/>
            <a:endParaRPr lang="de-DE" sz="1600">
              <a:latin typeface="Calibri" panose="020F0502020204030204" pitchFamily="34" charset="0"/>
              <a:ea typeface="Calibri" panose="020F0502020204030204" pitchFamily="34" charset="0"/>
              <a:cs typeface="Times New Roman" panose="02020603050405020304" pitchFamily="18" charset="0"/>
            </a:endParaRPr>
          </a:p>
          <a:p>
            <a:pPr lvl="1"/>
            <a:endParaRPr lang="de-DE" sz="1600"/>
          </a:p>
          <a:p>
            <a:endParaRPr lang="de-DE" sz="2000"/>
          </a:p>
          <a:p>
            <a:endParaRPr lang="de-DE" sz="2000"/>
          </a:p>
          <a:p>
            <a:pPr marL="0" indent="0">
              <a:buNone/>
            </a:pPr>
            <a:endParaRPr lang="de-DE" dirty="0"/>
          </a:p>
        </p:txBody>
      </p:sp>
      <p:graphicFrame>
        <p:nvGraphicFramePr>
          <p:cNvPr id="7" name="Tabelle 6">
            <a:extLst>
              <a:ext uri="{FF2B5EF4-FFF2-40B4-BE49-F238E27FC236}">
                <a16:creationId xmlns:a16="http://schemas.microsoft.com/office/drawing/2014/main" id="{516E5708-5BF7-4D6D-AC1E-C812C60A6AA6}"/>
              </a:ext>
            </a:extLst>
          </p:cNvPr>
          <p:cNvGraphicFramePr>
            <a:graphicFrameLocks noGrp="1"/>
          </p:cNvGraphicFramePr>
          <p:nvPr>
            <p:extLst>
              <p:ext uri="{D42A27DB-BD31-4B8C-83A1-F6EECF244321}">
                <p14:modId xmlns:p14="http://schemas.microsoft.com/office/powerpoint/2010/main" val="1520166729"/>
              </p:ext>
            </p:extLst>
          </p:nvPr>
        </p:nvGraphicFramePr>
        <p:xfrm>
          <a:off x="323528" y="1381709"/>
          <a:ext cx="8591869" cy="2982443"/>
        </p:xfrm>
        <a:graphic>
          <a:graphicData uri="http://schemas.openxmlformats.org/drawingml/2006/table">
            <a:tbl>
              <a:tblPr firstRow="1" firstCol="1" bandRow="1"/>
              <a:tblGrid>
                <a:gridCol w="792088">
                  <a:extLst>
                    <a:ext uri="{9D8B030D-6E8A-4147-A177-3AD203B41FA5}">
                      <a16:colId xmlns:a16="http://schemas.microsoft.com/office/drawing/2014/main" val="3591610002"/>
                    </a:ext>
                  </a:extLst>
                </a:gridCol>
                <a:gridCol w="936104">
                  <a:extLst>
                    <a:ext uri="{9D8B030D-6E8A-4147-A177-3AD203B41FA5}">
                      <a16:colId xmlns:a16="http://schemas.microsoft.com/office/drawing/2014/main" val="2884589900"/>
                    </a:ext>
                  </a:extLst>
                </a:gridCol>
                <a:gridCol w="1728192">
                  <a:extLst>
                    <a:ext uri="{9D8B030D-6E8A-4147-A177-3AD203B41FA5}">
                      <a16:colId xmlns:a16="http://schemas.microsoft.com/office/drawing/2014/main" val="3929236075"/>
                    </a:ext>
                  </a:extLst>
                </a:gridCol>
                <a:gridCol w="432048">
                  <a:extLst>
                    <a:ext uri="{9D8B030D-6E8A-4147-A177-3AD203B41FA5}">
                      <a16:colId xmlns:a16="http://schemas.microsoft.com/office/drawing/2014/main" val="3197051439"/>
                    </a:ext>
                  </a:extLst>
                </a:gridCol>
                <a:gridCol w="1296144">
                  <a:extLst>
                    <a:ext uri="{9D8B030D-6E8A-4147-A177-3AD203B41FA5}">
                      <a16:colId xmlns:a16="http://schemas.microsoft.com/office/drawing/2014/main" val="411780392"/>
                    </a:ext>
                  </a:extLst>
                </a:gridCol>
                <a:gridCol w="792088">
                  <a:extLst>
                    <a:ext uri="{9D8B030D-6E8A-4147-A177-3AD203B41FA5}">
                      <a16:colId xmlns:a16="http://schemas.microsoft.com/office/drawing/2014/main" val="438305807"/>
                    </a:ext>
                  </a:extLst>
                </a:gridCol>
                <a:gridCol w="711833">
                  <a:extLst>
                    <a:ext uri="{9D8B030D-6E8A-4147-A177-3AD203B41FA5}">
                      <a16:colId xmlns:a16="http://schemas.microsoft.com/office/drawing/2014/main" val="3339212977"/>
                    </a:ext>
                  </a:extLst>
                </a:gridCol>
                <a:gridCol w="375890">
                  <a:extLst>
                    <a:ext uri="{9D8B030D-6E8A-4147-A177-3AD203B41FA5}">
                      <a16:colId xmlns:a16="http://schemas.microsoft.com/office/drawing/2014/main" val="4090647886"/>
                    </a:ext>
                  </a:extLst>
                </a:gridCol>
                <a:gridCol w="676600">
                  <a:extLst>
                    <a:ext uri="{9D8B030D-6E8A-4147-A177-3AD203B41FA5}">
                      <a16:colId xmlns:a16="http://schemas.microsoft.com/office/drawing/2014/main" val="3499354392"/>
                    </a:ext>
                  </a:extLst>
                </a:gridCol>
                <a:gridCol w="850882">
                  <a:extLst>
                    <a:ext uri="{9D8B030D-6E8A-4147-A177-3AD203B41FA5}">
                      <a16:colId xmlns:a16="http://schemas.microsoft.com/office/drawing/2014/main" val="3791005522"/>
                    </a:ext>
                  </a:extLst>
                </a:gridCol>
              </a:tblGrid>
              <a:tr h="641412">
                <a:tc>
                  <a:txBody>
                    <a:bodyPr/>
                    <a:lstStyle/>
                    <a:p>
                      <a:pPr>
                        <a:lnSpc>
                          <a:spcPct val="107000"/>
                        </a:lnSpc>
                        <a:spcAft>
                          <a:spcPts val="0"/>
                        </a:spcAft>
                      </a:pPr>
                      <a:r>
                        <a:rPr lang="de-DE" sz="1100">
                          <a:solidFill>
                            <a:srgbClr val="FF9933"/>
                          </a:solidFill>
                          <a:effectLst/>
                          <a:latin typeface="Calibri" panose="020F0502020204030204" pitchFamily="34" charset="0"/>
                          <a:ea typeface="Calibri" panose="020F0502020204030204" pitchFamily="34" charset="0"/>
                          <a:cs typeface="Times New Roman" panose="02020603050405020304" pitchFamily="18" charset="0"/>
                        </a:rPr>
                        <a:t>Im</a:t>
                      </a:r>
                    </a:p>
                    <a:p>
                      <a:pPr>
                        <a:lnSpc>
                          <a:spcPct val="107000"/>
                        </a:lnSpc>
                        <a:spcAft>
                          <a:spcPts val="0"/>
                        </a:spcAft>
                      </a:pPr>
                      <a:r>
                        <a:rPr lang="de-DE" sz="1100">
                          <a:solidFill>
                            <a:srgbClr val="9966FF"/>
                          </a:solidFill>
                          <a:effectLst/>
                          <a:latin typeface="Calibri" panose="020F0502020204030204" pitchFamily="34" charset="0"/>
                          <a:ea typeface="Calibri" panose="020F0502020204030204" pitchFamily="34" charset="0"/>
                          <a:cs typeface="Times New Roman" panose="02020603050405020304" pitchFamily="18" charset="0"/>
                        </a:rPr>
                        <a:t>in the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solidFill>
                            <a:srgbClr val="FF9933"/>
                          </a:solidFill>
                          <a:effectLst/>
                          <a:latin typeface="Calibri" panose="020F0502020204030204" pitchFamily="34" charset="0"/>
                          <a:ea typeface="Calibri" panose="020F0502020204030204" pitchFamily="34" charset="0"/>
                          <a:cs typeface="Times New Roman" panose="02020603050405020304" pitchFamily="18" charset="0"/>
                        </a:rPr>
                        <a:t>Winter</a:t>
                      </a:r>
                    </a:p>
                    <a:p>
                      <a:pPr>
                        <a:lnSpc>
                          <a:spcPct val="107000"/>
                        </a:lnSpc>
                        <a:spcAft>
                          <a:spcPts val="0"/>
                        </a:spcAft>
                      </a:pPr>
                      <a:r>
                        <a:rPr lang="de-DE" sz="1100">
                          <a:solidFill>
                            <a:srgbClr val="9966FF"/>
                          </a:solidFill>
                          <a:effectLst/>
                          <a:latin typeface="Calibri" panose="020F0502020204030204" pitchFamily="34" charset="0"/>
                          <a:ea typeface="Calibri" panose="020F0502020204030204" pitchFamily="34" charset="0"/>
                          <a:cs typeface="Times New Roman" panose="02020603050405020304" pitchFamily="18" charset="0"/>
                        </a:rPr>
                        <a:t>winter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solidFill>
                            <a:srgbClr val="FF9933"/>
                          </a:solidFill>
                          <a:effectLst/>
                          <a:latin typeface="Calibri" panose="020F0502020204030204" pitchFamily="34" charset="0"/>
                          <a:ea typeface="Calibri" panose="020F0502020204030204" pitchFamily="34" charset="0"/>
                          <a:cs typeface="Times New Roman" panose="02020603050405020304" pitchFamily="18" charset="0"/>
                        </a:rPr>
                        <a:t>fliegen</a:t>
                      </a:r>
                    </a:p>
                    <a:p>
                      <a:pPr>
                        <a:lnSpc>
                          <a:spcPct val="107000"/>
                        </a:lnSpc>
                        <a:spcAft>
                          <a:spcPts val="0"/>
                        </a:spcAft>
                      </a:pPr>
                      <a:r>
                        <a:rPr lang="de-DE" sz="1100">
                          <a:solidFill>
                            <a:srgbClr val="9966FF"/>
                          </a:solidFill>
                          <a:effectLst/>
                          <a:latin typeface="Calibri" panose="020F0502020204030204" pitchFamily="34" charset="0"/>
                          <a:ea typeface="Calibri" panose="020F0502020204030204" pitchFamily="34" charset="0"/>
                          <a:cs typeface="Times New Roman" panose="02020603050405020304" pitchFamily="18" charset="0"/>
                        </a:rPr>
                        <a:t>fly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solidFill>
                            <a:srgbClr val="FF9933"/>
                          </a:solidFill>
                          <a:effectLst/>
                          <a:latin typeface="Calibri" panose="020F0502020204030204" pitchFamily="34" charset="0"/>
                          <a:ea typeface="Calibri" panose="020F0502020204030204" pitchFamily="34" charset="0"/>
                          <a:cs typeface="Times New Roman" panose="02020603050405020304" pitchFamily="18" charset="0"/>
                        </a:rPr>
                        <a:t>die</a:t>
                      </a:r>
                    </a:p>
                    <a:p>
                      <a:pPr>
                        <a:lnSpc>
                          <a:spcPct val="107000"/>
                        </a:lnSpc>
                        <a:spcAft>
                          <a:spcPts val="0"/>
                        </a:spcAft>
                      </a:pPr>
                      <a:r>
                        <a:rPr lang="de-DE" sz="1100">
                          <a:solidFill>
                            <a:srgbClr val="9966FF"/>
                          </a:solidFill>
                          <a:effectLst/>
                          <a:latin typeface="Calibri" panose="020F0502020204030204" pitchFamily="34" charset="0"/>
                          <a:ea typeface="Calibri" panose="020F0502020204030204" pitchFamily="34" charset="0"/>
                          <a:cs typeface="Times New Roman" panose="02020603050405020304" pitchFamily="18" charset="0"/>
                        </a:rPr>
                        <a:t>the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solidFill>
                            <a:srgbClr val="FF9933"/>
                          </a:solidFill>
                          <a:effectLst/>
                          <a:latin typeface="Calibri" panose="020F0502020204030204" pitchFamily="34" charset="0"/>
                          <a:ea typeface="Calibri" panose="020F0502020204030204" pitchFamily="34" charset="0"/>
                          <a:cs typeface="Times New Roman" panose="02020603050405020304" pitchFamily="18" charset="0"/>
                        </a:rPr>
                        <a:t>trockenen</a:t>
                      </a:r>
                    </a:p>
                    <a:p>
                      <a:pPr>
                        <a:lnSpc>
                          <a:spcPct val="107000"/>
                        </a:lnSpc>
                        <a:spcAft>
                          <a:spcPts val="0"/>
                        </a:spcAft>
                      </a:pPr>
                      <a:r>
                        <a:rPr lang="de-DE" sz="1100">
                          <a:solidFill>
                            <a:srgbClr val="9966FF"/>
                          </a:solidFill>
                          <a:effectLst/>
                          <a:latin typeface="Calibri" panose="020F0502020204030204" pitchFamily="34" charset="0"/>
                          <a:ea typeface="Calibri" panose="020F0502020204030204" pitchFamily="34" charset="0"/>
                          <a:cs typeface="Times New Roman" panose="02020603050405020304" pitchFamily="18" charset="0"/>
                        </a:rPr>
                        <a:t>dry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solidFill>
                            <a:srgbClr val="FF9933"/>
                          </a:solidFill>
                          <a:effectLst/>
                          <a:latin typeface="Calibri" panose="020F0502020204030204" pitchFamily="34" charset="0"/>
                          <a:ea typeface="Calibri" panose="020F0502020204030204" pitchFamily="34" charset="0"/>
                          <a:cs typeface="Times New Roman" panose="02020603050405020304" pitchFamily="18" charset="0"/>
                        </a:rPr>
                        <a:t>Blätter</a:t>
                      </a:r>
                    </a:p>
                    <a:p>
                      <a:pPr>
                        <a:lnSpc>
                          <a:spcPct val="107000"/>
                        </a:lnSpc>
                        <a:spcAft>
                          <a:spcPts val="0"/>
                        </a:spcAft>
                      </a:pPr>
                      <a:r>
                        <a:rPr lang="de-DE" sz="1100">
                          <a:solidFill>
                            <a:srgbClr val="9966FF"/>
                          </a:solidFill>
                          <a:effectLst/>
                          <a:latin typeface="Calibri" panose="020F0502020204030204" pitchFamily="34" charset="0"/>
                          <a:ea typeface="Calibri" panose="020F0502020204030204" pitchFamily="34" charset="0"/>
                          <a:cs typeface="Times New Roman" panose="02020603050405020304" pitchFamily="18" charset="0"/>
                        </a:rPr>
                        <a:t>leaves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solidFill>
                            <a:srgbClr val="FF9933"/>
                          </a:solidFill>
                          <a:effectLst/>
                          <a:latin typeface="Calibri" panose="020F0502020204030204" pitchFamily="34" charset="0"/>
                          <a:ea typeface="Calibri" panose="020F0502020204030204" pitchFamily="34" charset="0"/>
                          <a:cs typeface="Times New Roman" panose="02020603050405020304" pitchFamily="18" charset="0"/>
                        </a:rPr>
                        <a:t>durch</a:t>
                      </a:r>
                    </a:p>
                    <a:p>
                      <a:pPr>
                        <a:lnSpc>
                          <a:spcPct val="107000"/>
                        </a:lnSpc>
                        <a:spcAft>
                          <a:spcPts val="0"/>
                        </a:spcAft>
                      </a:pPr>
                      <a:r>
                        <a:rPr lang="de-DE" sz="1100">
                          <a:solidFill>
                            <a:srgbClr val="9966FF"/>
                          </a:solidFill>
                          <a:effectLst/>
                          <a:latin typeface="Calibri" panose="020F0502020204030204" pitchFamily="34" charset="0"/>
                          <a:ea typeface="Calibri" panose="020F0502020204030204" pitchFamily="34" charset="0"/>
                          <a:cs typeface="Times New Roman" panose="02020603050405020304" pitchFamily="18" charset="0"/>
                        </a:rPr>
                        <a:t>through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solidFill>
                            <a:srgbClr val="FF9933"/>
                          </a:solidFill>
                          <a:effectLst/>
                          <a:latin typeface="Calibri" panose="020F0502020204030204" pitchFamily="34" charset="0"/>
                          <a:ea typeface="Calibri" panose="020F0502020204030204" pitchFamily="34" charset="0"/>
                          <a:cs typeface="Times New Roman" panose="02020603050405020304" pitchFamily="18" charset="0"/>
                        </a:rPr>
                        <a:t>die</a:t>
                      </a:r>
                    </a:p>
                    <a:p>
                      <a:pPr>
                        <a:lnSpc>
                          <a:spcPct val="107000"/>
                        </a:lnSpc>
                        <a:spcAft>
                          <a:spcPts val="0"/>
                        </a:spcAft>
                      </a:pPr>
                      <a:r>
                        <a:rPr lang="de-DE" sz="1100">
                          <a:solidFill>
                            <a:srgbClr val="9966FF"/>
                          </a:solidFill>
                          <a:effectLst/>
                          <a:latin typeface="Calibri" panose="020F0502020204030204" pitchFamily="34" charset="0"/>
                          <a:ea typeface="Calibri" panose="020F0502020204030204" pitchFamily="34" charset="0"/>
                          <a:cs typeface="Times New Roman" panose="02020603050405020304" pitchFamily="18" charset="0"/>
                        </a:rPr>
                        <a:t>the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solidFill>
                            <a:srgbClr val="FF9933"/>
                          </a:solidFill>
                          <a:effectLst/>
                          <a:latin typeface="Calibri" panose="020F0502020204030204" pitchFamily="34" charset="0"/>
                          <a:ea typeface="Calibri" panose="020F0502020204030204" pitchFamily="34" charset="0"/>
                          <a:cs typeface="Times New Roman" panose="02020603050405020304" pitchFamily="18" charset="0"/>
                        </a:rPr>
                        <a:t>Luft</a:t>
                      </a:r>
                    </a:p>
                    <a:p>
                      <a:pPr>
                        <a:lnSpc>
                          <a:spcPct val="107000"/>
                        </a:lnSpc>
                        <a:spcAft>
                          <a:spcPts val="0"/>
                        </a:spcAft>
                      </a:pPr>
                      <a:r>
                        <a:rPr lang="de-DE" sz="1100">
                          <a:solidFill>
                            <a:srgbClr val="9966FF"/>
                          </a:solidFill>
                          <a:effectLst/>
                          <a:latin typeface="Calibri" panose="020F0502020204030204" pitchFamily="34" charset="0"/>
                          <a:ea typeface="Calibri" panose="020F0502020204030204" pitchFamily="34" charset="0"/>
                          <a:cs typeface="Times New Roman" panose="02020603050405020304" pitchFamily="18" charset="0"/>
                        </a:rPr>
                        <a:t>air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solidFill>
                            <a:srgbClr val="FF9933"/>
                          </a:solidFill>
                          <a:effectLst/>
                          <a:latin typeface="Calibri" panose="020F0502020204030204" pitchFamily="34" charset="0"/>
                          <a:ea typeface="Calibri" panose="020F0502020204030204" pitchFamily="34" charset="0"/>
                          <a:cs typeface="Times New Roman" panose="02020603050405020304" pitchFamily="18" charset="0"/>
                        </a:rPr>
                        <a:t>herum</a:t>
                      </a:r>
                    </a:p>
                    <a:p>
                      <a:pPr>
                        <a:lnSpc>
                          <a:spcPct val="107000"/>
                        </a:lnSpc>
                        <a:spcAft>
                          <a:spcPts val="0"/>
                        </a:spcAft>
                      </a:pPr>
                      <a:r>
                        <a:rPr lang="de-DE" sz="1100">
                          <a:solidFill>
                            <a:srgbClr val="9966FF"/>
                          </a:solidFill>
                          <a:effectLst/>
                          <a:latin typeface="Calibri" panose="020F0502020204030204" pitchFamily="34" charset="0"/>
                          <a:ea typeface="Calibri" panose="020F0502020204030204" pitchFamily="34" charset="0"/>
                          <a:cs typeface="Times New Roman" panose="02020603050405020304" pitchFamily="18" charset="0"/>
                        </a:rPr>
                        <a:t>around</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933810"/>
                  </a:ext>
                </a:extLst>
              </a:tr>
              <a:tr h="236003">
                <a:tc>
                  <a:txBody>
                    <a:bodyPr/>
                    <a:lstStyle/>
                    <a:p>
                      <a:pPr>
                        <a:lnSpc>
                          <a:spcPct val="107000"/>
                        </a:lnSpc>
                        <a:spcAft>
                          <a:spcPts val="0"/>
                        </a:spcAft>
                      </a:pPr>
                      <a:r>
                        <a:rPr lang="de-D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ɪm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vɪntɐ</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fli:ɡən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b="1">
                          <a:solidFill>
                            <a:schemeClr val="tx1"/>
                          </a:solidFill>
                          <a:effectLst/>
                          <a:latin typeface="Calibri" panose="020F0502020204030204" pitchFamily="34" charset="0"/>
                          <a:ea typeface="Calibri" panose="020F0502020204030204" pitchFamily="34" charset="0"/>
                          <a:cs typeface="Calibri" panose="020F0502020204030204" pitchFamily="34" charset="0"/>
                        </a:rPr>
                        <a:t>di:</a:t>
                      </a:r>
                      <a:endParaRPr lang="de-D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tʁɔkənən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blɛtɐ</a:t>
                      </a:r>
                      <a:endParaRPr lang="de-D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dʊʁç</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b="1">
                          <a:solidFill>
                            <a:schemeClr val="tx1"/>
                          </a:solidFill>
                          <a:effectLst/>
                          <a:latin typeface="Calibri" panose="020F0502020204030204" pitchFamily="34" charset="0"/>
                          <a:ea typeface="Calibri" panose="020F0502020204030204" pitchFamily="34" charset="0"/>
                          <a:cs typeface="Calibri" panose="020F0502020204030204" pitchFamily="34" charset="0"/>
                        </a:rPr>
                        <a:t>di:</a:t>
                      </a:r>
                      <a:endParaRPr lang="de-D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lʊft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hɛʁʊm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8312027"/>
                  </a:ext>
                </a:extLst>
              </a:tr>
              <a:tr h="213804">
                <a:tc>
                  <a:txBody>
                    <a:bodyPr/>
                    <a:lstStyle/>
                    <a:p>
                      <a:pPr algn="ctr">
                        <a:lnSpc>
                          <a:spcPct val="107000"/>
                        </a:lnSpc>
                        <a:spcAft>
                          <a:spcPts val="0"/>
                        </a:spcAft>
                      </a:pPr>
                      <a:r>
                        <a:rPr lang="de-DE" sz="110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*_* (ɪn_də)</a:t>
                      </a:r>
                    </a:p>
                    <a:p>
                      <a:pPr algn="ctr">
                        <a:lnSpc>
                          <a:spcPct val="107000"/>
                        </a:lnSpc>
                        <a:spcAft>
                          <a:spcPts val="0"/>
                        </a:spcAft>
                      </a:pPr>
                      <a:r>
                        <a:rPr lang="de-DE" sz="110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6 %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de-DE" sz="110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*ŋ* (vɪŋktɐ)</a:t>
                      </a:r>
                    </a:p>
                    <a:p>
                      <a:pPr algn="ctr">
                        <a:lnSpc>
                          <a:spcPct val="107000"/>
                        </a:lnSpc>
                        <a:spcAft>
                          <a:spcPts val="0"/>
                        </a:spcAft>
                      </a:pPr>
                      <a:r>
                        <a:rPr lang="de-DE" sz="110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1 %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de-DE" sz="110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*t (fla</a:t>
                      </a:r>
                      <a:r>
                        <a:rPr lang="de-DE" sz="1100">
                          <a:solidFill>
                            <a:srgbClr val="00B050"/>
                          </a:solidFill>
                          <a:latin typeface="Calibri" panose="020F0502020204030204" pitchFamily="34" charset="0"/>
                          <a:ea typeface="Calibri" panose="020F0502020204030204" pitchFamily="34" charset="0"/>
                          <a:cs typeface="Times New Roman" panose="02020603050405020304" pitchFamily="18" charset="0"/>
                        </a:rPr>
                        <a:t>ɪɡə</a:t>
                      </a:r>
                      <a:r>
                        <a:rPr lang="de-DE" sz="110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t)</a:t>
                      </a:r>
                    </a:p>
                    <a:p>
                      <a:pPr algn="ctr">
                        <a:lnSpc>
                          <a:spcPct val="107000"/>
                        </a:lnSpc>
                        <a:spcAft>
                          <a:spcPts val="0"/>
                        </a:spcAft>
                      </a:pPr>
                      <a:r>
                        <a:rPr lang="de-DE" sz="110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2 %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de-DE" sz="1100" b="0" kern="1200">
                          <a:solidFill>
                            <a:srgbClr val="FF0000"/>
                          </a:solidFill>
                          <a:effectLst/>
                          <a:latin typeface="Calibri" panose="020F0502020204030204" pitchFamily="34" charset="0"/>
                          <a:ea typeface="Calibri" panose="020F0502020204030204" pitchFamily="34" charset="0"/>
                          <a:cs typeface="Calibri" panose="020F0502020204030204" pitchFamily="34" charset="0"/>
                        </a:rPr>
                        <a:t>dɛ*</a:t>
                      </a:r>
                    </a:p>
                    <a:p>
                      <a:pPr algn="ctr">
                        <a:lnSpc>
                          <a:spcPct val="107000"/>
                        </a:lnSpc>
                        <a:spcAft>
                          <a:spcPts val="0"/>
                        </a:spcAft>
                      </a:pPr>
                      <a:r>
                        <a:rPr lang="de-DE" sz="1100" b="0" kern="1200">
                          <a:solidFill>
                            <a:srgbClr val="FF0000"/>
                          </a:solidFill>
                          <a:effectLst/>
                          <a:latin typeface="Calibri" panose="020F0502020204030204" pitchFamily="34" charset="0"/>
                          <a:ea typeface="Calibri" panose="020F0502020204030204" pitchFamily="34" charset="0"/>
                          <a:cs typeface="Calibri" panose="020F0502020204030204" pitchFamily="34" charset="0"/>
                        </a:rPr>
                        <a:t>9 %</a:t>
                      </a:r>
                      <a:endParaRPr lang="de-DE" sz="1100" b="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dɾy* &amp; !*ɡ* (dɾy:j</a:t>
                      </a:r>
                      <a:r>
                        <a:rPr lang="de-DE" sz="1100">
                          <a:solidFill>
                            <a:srgbClr val="FF0000"/>
                          </a:solidFill>
                          <a:latin typeface="Calibri" panose="020F0502020204030204" pitchFamily="34" charset="0"/>
                          <a:ea typeface="Calibri" panose="020F0502020204030204" pitchFamily="34" charset="0"/>
                          <a:cs typeface="Times New Roman" panose="02020603050405020304" pitchFamily="18" charset="0"/>
                        </a:rPr>
                        <a:t>ə)</a:t>
                      </a:r>
                    </a:p>
                    <a:p>
                      <a:pPr algn="ctr">
                        <a:lnSpc>
                          <a:spcPct val="107000"/>
                        </a:lnSpc>
                        <a:spcAft>
                          <a:spcPts val="0"/>
                        </a:spcAft>
                      </a:pPr>
                      <a:r>
                        <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bli* (bli:</a:t>
                      </a:r>
                      <a:r>
                        <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ɾ)</a:t>
                      </a:r>
                      <a:endParaRPr lang="en-GB"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19 %</a:t>
                      </a:r>
                      <a:endPar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dy* (dy:ɾ)</a:t>
                      </a:r>
                    </a:p>
                    <a:p>
                      <a:pPr algn="ctr">
                        <a:lnSpc>
                          <a:spcPct val="107000"/>
                        </a:lnSpc>
                        <a:spcAft>
                          <a:spcPts val="0"/>
                        </a:spcAft>
                      </a:pPr>
                      <a:r>
                        <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6 %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de-DE"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de-DE" sz="1100" b="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lu* | lo*</a:t>
                      </a:r>
                    </a:p>
                    <a:p>
                      <a:pPr algn="ctr">
                        <a:lnSpc>
                          <a:spcPct val="107000"/>
                        </a:lnSpc>
                        <a:spcAft>
                          <a:spcPts val="0"/>
                        </a:spcAft>
                      </a:pPr>
                      <a:r>
                        <a:rPr lang="de-DE" sz="1100" b="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2 %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de-DE" sz="110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ɾ* (rum)</a:t>
                      </a:r>
                    </a:p>
                    <a:p>
                      <a:pPr algn="ctr">
                        <a:lnSpc>
                          <a:spcPct val="107000"/>
                        </a:lnSpc>
                        <a:spcAft>
                          <a:spcPts val="0"/>
                        </a:spcAft>
                      </a:pPr>
                      <a:r>
                        <a:rPr lang="de-DE" sz="110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15 %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9938192"/>
                  </a:ext>
                </a:extLst>
              </a:tr>
              <a:tr h="213804">
                <a:tc>
                  <a:txBody>
                    <a:bodyPr/>
                    <a:lstStyle/>
                    <a:p>
                      <a:pPr algn="ctr">
                        <a:lnSpc>
                          <a:spcPct val="107000"/>
                        </a:lnSpc>
                        <a:spcAft>
                          <a:spcPts val="0"/>
                        </a:spcAft>
                      </a:pPr>
                      <a:r>
                        <a:rPr lang="de-DE"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de-DE" sz="110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*nd* (v</a:t>
                      </a:r>
                      <a:r>
                        <a:rPr lang="de-DE" sz="1100" b="0" kern="1200">
                          <a:solidFill>
                            <a:srgbClr val="00B050"/>
                          </a:solidFill>
                          <a:effectLst/>
                          <a:latin typeface="Calibri" panose="020F0502020204030204" pitchFamily="34" charset="0"/>
                          <a:ea typeface="Calibri" panose="020F0502020204030204" pitchFamily="34" charset="0"/>
                          <a:cs typeface="Calibri" panose="020F0502020204030204" pitchFamily="34" charset="0"/>
                        </a:rPr>
                        <a:t>ɛ</a:t>
                      </a:r>
                      <a:r>
                        <a:rPr lang="de-DE" sz="110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ndɐ)</a:t>
                      </a:r>
                    </a:p>
                    <a:p>
                      <a:pPr algn="ctr">
                        <a:lnSpc>
                          <a:spcPct val="107000"/>
                        </a:lnSpc>
                        <a:spcAft>
                          <a:spcPts val="0"/>
                        </a:spcAft>
                      </a:pPr>
                      <a:r>
                        <a:rPr lang="de-DE" sz="110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7 %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de-DE" sz="110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 (fla</a:t>
                      </a:r>
                      <a:r>
                        <a:rPr lang="de-DE" sz="1100">
                          <a:solidFill>
                            <a:srgbClr val="00B050"/>
                          </a:solidFill>
                          <a:latin typeface="Calibri" panose="020F0502020204030204" pitchFamily="34" charset="0"/>
                          <a:ea typeface="Calibri" panose="020F0502020204030204" pitchFamily="34" charset="0"/>
                          <a:cs typeface="Times New Roman" panose="02020603050405020304" pitchFamily="18" charset="0"/>
                        </a:rPr>
                        <a:t>ɪ</a:t>
                      </a:r>
                      <a:r>
                        <a:rPr lang="de-DE" sz="110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t>
                      </a:r>
                    </a:p>
                    <a:p>
                      <a:pPr algn="ctr">
                        <a:lnSpc>
                          <a:spcPct val="107000"/>
                        </a:lnSpc>
                        <a:spcAft>
                          <a:spcPts val="0"/>
                        </a:spcAft>
                      </a:pPr>
                      <a:r>
                        <a:rPr lang="de-DE" sz="110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7 %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de-DE"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dɾy* &amp; *ɡ* (dɾy:ɡ</a:t>
                      </a:r>
                      <a:r>
                        <a:rPr lang="de-DE" sz="1100">
                          <a:solidFill>
                            <a:srgbClr val="FF0000"/>
                          </a:solidFill>
                          <a:latin typeface="Calibri" panose="020F0502020204030204" pitchFamily="34" charset="0"/>
                          <a:ea typeface="Calibri" panose="020F0502020204030204" pitchFamily="34" charset="0"/>
                          <a:cs typeface="Times New Roman" panose="02020603050405020304" pitchFamily="18" charset="0"/>
                        </a:rPr>
                        <a:t>ə)</a:t>
                      </a:r>
                    </a:p>
                    <a:p>
                      <a:pPr marL="0" marR="0" lvl="0" indent="0" algn="ctr" defTabSz="457200" rtl="0" eaLnBrk="1" fontAlgn="auto" latinLnBrk="0" hangingPunct="1">
                        <a:lnSpc>
                          <a:spcPct val="107000"/>
                        </a:lnSpc>
                        <a:spcBef>
                          <a:spcPts val="0"/>
                        </a:spcBef>
                        <a:spcAft>
                          <a:spcPts val="0"/>
                        </a:spcAft>
                        <a:buClrTx/>
                        <a:buSzTx/>
                        <a:buFontTx/>
                        <a:buNone/>
                        <a:tabLst/>
                        <a:defRPr/>
                      </a:pPr>
                      <a:r>
                        <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bl</a:t>
                      </a:r>
                      <a:r>
                        <a:rPr lang="de-DE" sz="1100" b="0" kern="1200">
                          <a:solidFill>
                            <a:srgbClr val="FF0000"/>
                          </a:solidFill>
                          <a:effectLst/>
                          <a:latin typeface="Calibri" panose="020F0502020204030204" pitchFamily="34" charset="0"/>
                          <a:ea typeface="Calibri" panose="020F0502020204030204" pitchFamily="34" charset="0"/>
                          <a:cs typeface="Calibri" panose="020F0502020204030204" pitchFamily="34" charset="0"/>
                        </a:rPr>
                        <a:t>ɛ*</a:t>
                      </a:r>
                    </a:p>
                    <a:p>
                      <a:pPr algn="ctr">
                        <a:lnSpc>
                          <a:spcPct val="107000"/>
                        </a:lnSpc>
                        <a:spcAft>
                          <a:spcPts val="0"/>
                        </a:spcAft>
                      </a:pPr>
                      <a:r>
                        <a:rPr lang="de-DE" sz="1100" b="0" kern="1200">
                          <a:solidFill>
                            <a:srgbClr val="FF0000"/>
                          </a:solidFill>
                          <a:effectLst/>
                          <a:latin typeface="Calibri" panose="020F0502020204030204" pitchFamily="34" charset="0"/>
                          <a:ea typeface="Calibri" panose="020F0502020204030204" pitchFamily="34" charset="0"/>
                          <a:cs typeface="Calibri" panose="020F0502020204030204" pitchFamily="34" charset="0"/>
                        </a:rPr>
                        <a:t>23 %</a:t>
                      </a:r>
                      <a:endPar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de-DE"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de-DE" sz="110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de-DE"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de-DE"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56586119"/>
                  </a:ext>
                </a:extLst>
              </a:tr>
              <a:tr h="213804">
                <a:tc>
                  <a:txBody>
                    <a:bodyPr/>
                    <a:lstStyle/>
                    <a:p>
                      <a:pPr algn="ctr">
                        <a:lnSpc>
                          <a:spcPct val="107000"/>
                        </a:lnSpc>
                        <a:spcAft>
                          <a:spcPts val="0"/>
                        </a:spcAft>
                      </a:pP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de-DE" sz="110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t-BR"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*ɔ*|*o*|*ø*|*œ* (floø...)</a:t>
                      </a:r>
                    </a:p>
                    <a:p>
                      <a:pPr algn="ctr">
                        <a:lnSpc>
                          <a:spcPct val="107000"/>
                        </a:lnSpc>
                        <a:spcAft>
                          <a:spcPts val="0"/>
                        </a:spcAft>
                      </a:pPr>
                      <a:r>
                        <a:rPr lang="pt-BR"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26 %</a:t>
                      </a:r>
                      <a:endPar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dɾø* &amp; *ɡ* (dɾ</a:t>
                      </a:r>
                      <a:r>
                        <a:rPr lang="de-DE" sz="1100">
                          <a:solidFill>
                            <a:srgbClr val="FF0000"/>
                          </a:solidFill>
                          <a:latin typeface="Calibri" panose="020F0502020204030204" pitchFamily="34" charset="0"/>
                          <a:ea typeface="Calibri" panose="020F0502020204030204" pitchFamily="34" charset="0"/>
                          <a:cs typeface="Times New Roman" panose="02020603050405020304" pitchFamily="18" charset="0"/>
                        </a:rPr>
                        <a:t>ø</a:t>
                      </a:r>
                      <a:r>
                        <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:ɡ</a:t>
                      </a:r>
                      <a:r>
                        <a:rPr lang="de-DE" sz="1100">
                          <a:solidFill>
                            <a:srgbClr val="FF0000"/>
                          </a:solidFill>
                          <a:latin typeface="Calibri" panose="020F0502020204030204" pitchFamily="34" charset="0"/>
                          <a:ea typeface="Calibri" panose="020F0502020204030204" pitchFamily="34" charset="0"/>
                          <a:cs typeface="Times New Roman" panose="02020603050405020304" pitchFamily="18" charset="0"/>
                        </a:rPr>
                        <a:t>ə)</a:t>
                      </a:r>
                    </a:p>
                    <a:p>
                      <a:pPr marL="0" marR="0" lvl="0" indent="0" algn="ctr" defTabSz="457200" rtl="0" eaLnBrk="1" fontAlgn="auto" latinLnBrk="0" hangingPunct="1">
                        <a:lnSpc>
                          <a:spcPct val="107000"/>
                        </a:lnSpc>
                        <a:spcBef>
                          <a:spcPts val="0"/>
                        </a:spcBef>
                        <a:spcAft>
                          <a:spcPts val="0"/>
                        </a:spcAft>
                        <a:buClrTx/>
                        <a:buSzTx/>
                        <a:buFontTx/>
                        <a:buNone/>
                        <a:tabLst/>
                        <a:defRPr/>
                      </a:pPr>
                      <a:r>
                        <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21 %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de-DE" sz="110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97444167"/>
                  </a:ext>
                </a:extLst>
              </a:tr>
              <a:tr h="213804">
                <a:tc>
                  <a:txBody>
                    <a:bodyPr/>
                    <a:lstStyle/>
                    <a:p>
                      <a:pPr algn="ctr">
                        <a:lnSpc>
                          <a:spcPct val="107000"/>
                        </a:lnSpc>
                        <a:spcAft>
                          <a:spcPts val="0"/>
                        </a:spcAft>
                      </a:pP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de-DE" sz="110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*ç* (fla</a:t>
                      </a:r>
                      <a:r>
                        <a:rPr lang="de-DE" sz="1100">
                          <a:solidFill>
                            <a:srgbClr val="FF0000"/>
                          </a:solidFill>
                          <a:latin typeface="Calibri" panose="020F0502020204030204" pitchFamily="34" charset="0"/>
                          <a:ea typeface="Calibri" panose="020F0502020204030204" pitchFamily="34" charset="0"/>
                          <a:cs typeface="Times New Roman" panose="02020603050405020304" pitchFamily="18" charset="0"/>
                        </a:rPr>
                        <a:t>ɪ</a:t>
                      </a:r>
                      <a:r>
                        <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çt)</a:t>
                      </a:r>
                    </a:p>
                    <a:p>
                      <a:pPr algn="ctr">
                        <a:lnSpc>
                          <a:spcPct val="107000"/>
                        </a:lnSpc>
                        <a:spcAft>
                          <a:spcPts val="0"/>
                        </a:spcAft>
                      </a:pPr>
                      <a:r>
                        <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25 %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endPar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de-DE" sz="110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21169935"/>
                  </a:ext>
                </a:extLst>
              </a:tr>
              <a:tr h="213804">
                <a:tc>
                  <a:txBody>
                    <a:bodyPr/>
                    <a:lstStyle/>
                    <a:p>
                      <a:pPr algn="ctr">
                        <a:lnSpc>
                          <a:spcPct val="107000"/>
                        </a:lnSpc>
                        <a:spcAft>
                          <a:spcPts val="0"/>
                        </a:spcAft>
                      </a:pP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de-DE" sz="110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*ʃ* (fla</a:t>
                      </a:r>
                      <a:r>
                        <a:rPr lang="de-DE" sz="1100">
                          <a:solidFill>
                            <a:srgbClr val="FF0000"/>
                          </a:solidFill>
                          <a:latin typeface="Calibri" panose="020F0502020204030204" pitchFamily="34" charset="0"/>
                          <a:ea typeface="Calibri" panose="020F0502020204030204" pitchFamily="34" charset="0"/>
                          <a:cs typeface="Times New Roman" panose="02020603050405020304" pitchFamily="18" charset="0"/>
                        </a:rPr>
                        <a:t>ɪ</a:t>
                      </a:r>
                      <a:r>
                        <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ʃt)</a:t>
                      </a:r>
                    </a:p>
                    <a:p>
                      <a:pPr algn="ctr">
                        <a:lnSpc>
                          <a:spcPct val="107000"/>
                        </a:lnSpc>
                        <a:spcAft>
                          <a:spcPts val="0"/>
                        </a:spcAft>
                      </a:pPr>
                      <a:r>
                        <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16 %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endPar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de-DE" sz="110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2379132"/>
                  </a:ext>
                </a:extLst>
              </a:tr>
              <a:tr h="213804">
                <a:tc>
                  <a:txBody>
                    <a:bodyPr/>
                    <a:lstStyle/>
                    <a:p>
                      <a:pPr algn="ctr">
                        <a:lnSpc>
                          <a:spcPct val="107000"/>
                        </a:lnSpc>
                        <a:spcAft>
                          <a:spcPts val="0"/>
                        </a:spcAft>
                      </a:pP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de-DE" sz="110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t>
                      </a:r>
                      <a:r>
                        <a:rPr lang="de-DE" sz="1100">
                          <a:solidFill>
                            <a:srgbClr val="FF0000"/>
                          </a:solidFill>
                          <a:latin typeface="Calibri" panose="020F0502020204030204" pitchFamily="34" charset="0"/>
                          <a:ea typeface="Calibri" panose="020F0502020204030204" pitchFamily="34" charset="0"/>
                          <a:cs typeface="Times New Roman" panose="02020603050405020304" pitchFamily="18" charset="0"/>
                        </a:rPr>
                        <a:t>ə</a:t>
                      </a:r>
                      <a:r>
                        <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(fle:</a:t>
                      </a:r>
                      <a:r>
                        <a:rPr lang="de-DE" sz="1100">
                          <a:solidFill>
                            <a:srgbClr val="FF0000"/>
                          </a:solidFill>
                          <a:latin typeface="Calibri" panose="020F0502020204030204" pitchFamily="34" charset="0"/>
                          <a:ea typeface="Calibri" panose="020F0502020204030204" pitchFamily="34" charset="0"/>
                          <a:cs typeface="Times New Roman" panose="02020603050405020304" pitchFamily="18" charset="0"/>
                        </a:rPr>
                        <a:t>jə</a:t>
                      </a:r>
                      <a:r>
                        <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t>
                      </a:r>
                    </a:p>
                    <a:p>
                      <a:pPr marL="0" marR="0" lvl="0" indent="0" algn="ctr" defTabSz="457200" rtl="0" eaLnBrk="1" fontAlgn="auto" latinLnBrk="0" hangingPunct="1">
                        <a:lnSpc>
                          <a:spcPct val="107000"/>
                        </a:lnSpc>
                        <a:spcBef>
                          <a:spcPts val="0"/>
                        </a:spcBef>
                        <a:spcAft>
                          <a:spcPts val="0"/>
                        </a:spcAft>
                        <a:buClrTx/>
                        <a:buSzTx/>
                        <a:buFontTx/>
                        <a:buNone/>
                        <a:tabLst/>
                        <a:defRPr/>
                      </a:pPr>
                      <a:r>
                        <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48 %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endPar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de-DE" sz="110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0479360"/>
                  </a:ext>
                </a:extLst>
              </a:tr>
            </a:tbl>
          </a:graphicData>
        </a:graphic>
      </p:graphicFrame>
    </p:spTree>
    <p:extLst>
      <p:ext uri="{BB962C8B-B14F-4D97-AF65-F5344CB8AC3E}">
        <p14:creationId xmlns:p14="http://schemas.microsoft.com/office/powerpoint/2010/main" val="19601323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b="1"/>
              <a:t>Selection of dialect markers</a:t>
            </a:r>
            <a:endParaRPr lang="de-DE" sz="2400" b="1" dirty="0"/>
          </a:p>
        </p:txBody>
      </p:sp>
      <p:sp>
        <p:nvSpPr>
          <p:cNvPr id="4" name="Foliennummernplatzhalter 3"/>
          <p:cNvSpPr>
            <a:spLocks noGrp="1"/>
          </p:cNvSpPr>
          <p:nvPr>
            <p:ph type="sldNum" sz="quarter" idx="10"/>
          </p:nvPr>
        </p:nvSpPr>
        <p:spPr/>
        <p:txBody>
          <a:bodyPr/>
          <a:lstStyle/>
          <a:p>
            <a:pPr>
              <a:defRPr/>
            </a:pPr>
            <a:fld id="{B3B96CEC-A54E-A248-8184-019B716A71FF}" type="slidenum">
              <a:rPr lang="de-DE" smtClean="0"/>
              <a:pPr>
                <a:defRPr/>
              </a:pPr>
              <a:t>12</a:t>
            </a:fld>
            <a:endParaRPr lang="de-DE"/>
          </a:p>
        </p:txBody>
      </p:sp>
      <p:sp>
        <p:nvSpPr>
          <p:cNvPr id="10" name="Inhaltsplatzhalter 9"/>
          <p:cNvSpPr>
            <a:spLocks noGrp="1"/>
          </p:cNvSpPr>
          <p:nvPr>
            <p:ph idx="1"/>
          </p:nvPr>
        </p:nvSpPr>
        <p:spPr>
          <a:xfrm>
            <a:off x="685800" y="990600"/>
            <a:ext cx="8229600" cy="5102696"/>
          </a:xfrm>
        </p:spPr>
        <p:txBody>
          <a:bodyPr/>
          <a:lstStyle/>
          <a:p>
            <a:r>
              <a:rPr lang="de-DE" sz="1800" b="1"/>
              <a:t>STEP 2c: Selection of dialect markers [manual]</a:t>
            </a:r>
          </a:p>
          <a:p>
            <a:endParaRPr lang="de-DE" sz="1800" b="1"/>
          </a:p>
          <a:p>
            <a:r>
              <a:rPr lang="de-DE" sz="1600"/>
              <a:t>Feature of dialect markers</a:t>
            </a:r>
          </a:p>
          <a:p>
            <a:pPr lvl="1"/>
            <a:r>
              <a:rPr lang="de-DE" sz="1200"/>
              <a:t>only positive (asymmetic) function: </a:t>
            </a:r>
          </a:p>
          <a:p>
            <a:pPr lvl="2"/>
            <a:r>
              <a:rPr lang="de-DE" sz="800"/>
              <a:t>if found in utterance of speaker	</a:t>
            </a:r>
            <a:r>
              <a:rPr lang="de-DE" sz="800">
                <a:sym typeface="Wingdings" panose="05000000000000000000" pitchFamily="2" charset="2"/>
              </a:rPr>
              <a:t> locate the speaker in the respective region</a:t>
            </a:r>
          </a:p>
          <a:p>
            <a:pPr lvl="2"/>
            <a:r>
              <a:rPr lang="de-DE" sz="800">
                <a:sym typeface="Wingdings" panose="05000000000000000000" pitchFamily="2" charset="2"/>
              </a:rPr>
              <a:t>if not found in utterance of speaker	 no effect !</a:t>
            </a:r>
          </a:p>
          <a:p>
            <a:pPr lvl="2"/>
            <a:endParaRPr lang="de-DE" sz="800"/>
          </a:p>
          <a:p>
            <a:r>
              <a:rPr lang="de-DE" sz="1600"/>
              <a:t>Criteria for the selection</a:t>
            </a:r>
          </a:p>
          <a:p>
            <a:pPr lvl="1"/>
            <a:r>
              <a:rPr lang="de-DE" sz="1200"/>
              <a:t>every area has to have at least one dialect marker (manual extension at the outer boundaries if necessary)</a:t>
            </a:r>
          </a:p>
          <a:p>
            <a:pPr lvl="1"/>
            <a:r>
              <a:rPr lang="de-DE" sz="1200"/>
              <a:t>dialect marker should have a low percentage of wrong assignment</a:t>
            </a:r>
          </a:p>
          <a:p>
            <a:pPr lvl="2"/>
            <a:r>
              <a:rPr lang="de-DE" sz="800"/>
              <a:t>village not from area	</a:t>
            </a:r>
            <a:r>
              <a:rPr lang="de-DE" sz="800">
                <a:sym typeface="Wingdings" panose="05000000000000000000" pitchFamily="2" charset="2"/>
              </a:rPr>
              <a:t> assigned to area</a:t>
            </a:r>
          </a:p>
          <a:p>
            <a:pPr lvl="1"/>
            <a:endParaRPr lang="de-DE" sz="1200">
              <a:sym typeface="Wingdings" panose="05000000000000000000" pitchFamily="2" charset="2"/>
            </a:endParaRPr>
          </a:p>
          <a:p>
            <a:pPr lvl="1"/>
            <a:endParaRPr lang="de-DE" sz="1200">
              <a:sym typeface="Wingdings" panose="05000000000000000000" pitchFamily="2" charset="2"/>
            </a:endParaRPr>
          </a:p>
          <a:p>
            <a:r>
              <a:rPr lang="de-DE" sz="1600">
                <a:sym typeface="Wingdings" panose="05000000000000000000" pitchFamily="2" charset="2"/>
              </a:rPr>
              <a:t>Effect </a:t>
            </a:r>
          </a:p>
          <a:p>
            <a:endParaRPr lang="de-DE" sz="1600">
              <a:sym typeface="Wingdings" panose="05000000000000000000" pitchFamily="2" charset="2"/>
            </a:endParaRPr>
          </a:p>
          <a:p>
            <a:endParaRPr lang="de-DE" sz="1600">
              <a:sym typeface="Wingdings" panose="05000000000000000000" pitchFamily="2" charset="2"/>
            </a:endParaRPr>
          </a:p>
          <a:p>
            <a:endParaRPr lang="de-DE" sz="1600">
              <a:sym typeface="Wingdings" panose="05000000000000000000" pitchFamily="2" charset="2"/>
            </a:endParaRPr>
          </a:p>
          <a:p>
            <a:pPr lvl="1"/>
            <a:r>
              <a:rPr lang="de-DE" sz="1200">
                <a:sym typeface="Wingdings" panose="05000000000000000000" pitchFamily="2" charset="2"/>
              </a:rPr>
              <a:t>choosing more markers will lead to a possibly more exact location of the speaker, but will introduce more errors.</a:t>
            </a:r>
          </a:p>
          <a:p>
            <a:endParaRPr lang="de-DE" sz="1600">
              <a:sym typeface="Wingdings" panose="05000000000000000000" pitchFamily="2" charset="2"/>
            </a:endParaRPr>
          </a:p>
          <a:p>
            <a:r>
              <a:rPr lang="de-DE" sz="1600">
                <a:sym typeface="Wingdings" panose="05000000000000000000" pitchFamily="2" charset="2"/>
              </a:rPr>
              <a:t> every speaker has his own estimated area</a:t>
            </a:r>
            <a:endParaRPr lang="de-DE" sz="2000"/>
          </a:p>
          <a:p>
            <a:pPr marL="0" indent="0">
              <a:buNone/>
            </a:pPr>
            <a:endParaRPr lang="de-DE" dirty="0"/>
          </a:p>
        </p:txBody>
      </p:sp>
      <p:pic>
        <p:nvPicPr>
          <p:cNvPr id="8" name="Grafik 7">
            <a:extLst>
              <a:ext uri="{FF2B5EF4-FFF2-40B4-BE49-F238E27FC236}">
                <a16:creationId xmlns:a16="http://schemas.microsoft.com/office/drawing/2014/main" id="{1286EC86-E54D-4E8B-B7B4-4988E9A32998}"/>
              </a:ext>
            </a:extLst>
          </p:cNvPr>
          <p:cNvPicPr>
            <a:picLocks noChangeAspect="1"/>
          </p:cNvPicPr>
          <p:nvPr/>
        </p:nvPicPr>
        <p:blipFill>
          <a:blip r:embed="rId2"/>
          <a:stretch>
            <a:fillRect/>
          </a:stretch>
        </p:blipFill>
        <p:spPr>
          <a:xfrm>
            <a:off x="1619672" y="3645024"/>
            <a:ext cx="7236296" cy="1442109"/>
          </a:xfrm>
          <a:prstGeom prst="rect">
            <a:avLst/>
          </a:prstGeom>
        </p:spPr>
      </p:pic>
    </p:spTree>
    <p:extLst>
      <p:ext uri="{BB962C8B-B14F-4D97-AF65-F5344CB8AC3E}">
        <p14:creationId xmlns:p14="http://schemas.microsoft.com/office/powerpoint/2010/main" val="2204645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b="1"/>
              <a:t>Local distribution of 7 markers of sentence </a:t>
            </a:r>
            <a:r>
              <a:rPr lang="de-DE" sz="2400" b="1" baseline="30000"/>
              <a:t>#</a:t>
            </a:r>
            <a:r>
              <a:rPr lang="de-DE" sz="2400" b="1"/>
              <a:t>1</a:t>
            </a:r>
            <a:endParaRPr lang="de-DE" sz="2400" b="1" dirty="0"/>
          </a:p>
        </p:txBody>
      </p:sp>
      <p:sp>
        <p:nvSpPr>
          <p:cNvPr id="4" name="Foliennummernplatzhalter 3"/>
          <p:cNvSpPr>
            <a:spLocks noGrp="1"/>
          </p:cNvSpPr>
          <p:nvPr>
            <p:ph type="sldNum" sz="quarter" idx="10"/>
          </p:nvPr>
        </p:nvSpPr>
        <p:spPr/>
        <p:txBody>
          <a:bodyPr/>
          <a:lstStyle/>
          <a:p>
            <a:pPr>
              <a:defRPr/>
            </a:pPr>
            <a:fld id="{B3B96CEC-A54E-A248-8184-019B716A71FF}" type="slidenum">
              <a:rPr lang="de-DE" smtClean="0"/>
              <a:pPr>
                <a:defRPr/>
              </a:pPr>
              <a:t>13</a:t>
            </a:fld>
            <a:endParaRPr lang="de-DE"/>
          </a:p>
        </p:txBody>
      </p:sp>
      <p:sp>
        <p:nvSpPr>
          <p:cNvPr id="10" name="Inhaltsplatzhalter 9"/>
          <p:cNvSpPr>
            <a:spLocks noGrp="1"/>
          </p:cNvSpPr>
          <p:nvPr>
            <p:ph idx="1"/>
          </p:nvPr>
        </p:nvSpPr>
        <p:spPr>
          <a:xfrm>
            <a:off x="685800" y="990600"/>
            <a:ext cx="3454152" cy="5102696"/>
          </a:xfrm>
        </p:spPr>
        <p:txBody>
          <a:bodyPr/>
          <a:lstStyle/>
          <a:p>
            <a:r>
              <a:rPr lang="de-DE" sz="2000"/>
              <a:t>Distribution of estimated marker zones (zones estimated from data)</a:t>
            </a:r>
          </a:p>
          <a:p>
            <a:endParaRPr lang="de-DE" sz="2000"/>
          </a:p>
          <a:p>
            <a:pPr lvl="2"/>
            <a:r>
              <a:rPr lang="de-DE" sz="1400" b="1">
                <a:latin typeface="Arial" panose="020B0604020202020204" pitchFamily="34" charset="0"/>
                <a:cs typeface="Arial" panose="020B0604020202020204" pitchFamily="34" charset="0"/>
              </a:rPr>
              <a:t>Im Winter fliegen </a:t>
            </a:r>
            <a:r>
              <a:rPr lang="de-DE" sz="1400">
                <a:latin typeface="Arial" panose="020B0604020202020204" pitchFamily="34" charset="0"/>
                <a:cs typeface="Arial" panose="020B0604020202020204" pitchFamily="34" charset="0"/>
              </a:rPr>
              <a:t>die</a:t>
            </a:r>
            <a:r>
              <a:rPr lang="de-DE" sz="1400" b="1">
                <a:latin typeface="Arial" panose="020B0604020202020204" pitchFamily="34" charset="0"/>
                <a:cs typeface="Arial" panose="020B0604020202020204" pitchFamily="34" charset="0"/>
              </a:rPr>
              <a:t> </a:t>
            </a:r>
            <a:r>
              <a:rPr lang="de-DE" sz="1400">
                <a:latin typeface="Arial" panose="020B0604020202020204" pitchFamily="34" charset="0"/>
                <a:cs typeface="Arial" panose="020B0604020202020204" pitchFamily="34" charset="0"/>
              </a:rPr>
              <a:t>trockenen Blätter durch die </a:t>
            </a:r>
            <a:r>
              <a:rPr lang="de-DE" sz="1400" b="1">
                <a:latin typeface="Arial" panose="020B0604020202020204" pitchFamily="34" charset="0"/>
                <a:cs typeface="Arial" panose="020B0604020202020204" pitchFamily="34" charset="0"/>
              </a:rPr>
              <a:t>Luft herum</a:t>
            </a:r>
          </a:p>
          <a:p>
            <a:pPr lvl="2"/>
            <a:endParaRPr lang="de-DE" sz="1200"/>
          </a:p>
          <a:p>
            <a:pPr lvl="2"/>
            <a:r>
              <a:rPr lang="de-DE" sz="1200">
                <a:latin typeface="Calibri" panose="020F0502020204030204" pitchFamily="34" charset="0"/>
                <a:ea typeface="Calibri" panose="020F0502020204030204" pitchFamily="34" charset="0"/>
                <a:cs typeface="Calibri" panose="020F0502020204030204" pitchFamily="34" charset="0"/>
              </a:rPr>
              <a:t>1 im [ɛn də]</a:t>
            </a:r>
          </a:p>
          <a:p>
            <a:pPr lvl="2"/>
            <a:r>
              <a:rPr lang="de-DE" sz="1200">
                <a:latin typeface="Calibri" panose="020F0502020204030204" pitchFamily="34" charset="0"/>
                <a:ea typeface="Calibri" panose="020F0502020204030204" pitchFamily="34" charset="0"/>
                <a:cs typeface="Calibri" panose="020F0502020204030204" pitchFamily="34" charset="0"/>
              </a:rPr>
              <a:t>2 Winter [vɪŋktɐ]</a:t>
            </a:r>
          </a:p>
          <a:p>
            <a:pPr lvl="2"/>
            <a:r>
              <a:rPr lang="de-DE" sz="1200">
                <a:latin typeface="Calibri" panose="020F0502020204030204" pitchFamily="34" charset="0"/>
                <a:ea typeface="Calibri" panose="020F0502020204030204" pitchFamily="34" charset="0"/>
                <a:cs typeface="Calibri" panose="020F0502020204030204" pitchFamily="34" charset="0"/>
              </a:rPr>
              <a:t>3 Winter [vɪndɐ]</a:t>
            </a:r>
          </a:p>
          <a:p>
            <a:pPr lvl="2"/>
            <a:r>
              <a:rPr lang="de-DE" sz="1200">
                <a:latin typeface="Calibri" panose="020F0502020204030204" pitchFamily="34" charset="0"/>
                <a:ea typeface="Calibri" panose="020F0502020204030204" pitchFamily="34" charset="0"/>
                <a:cs typeface="Calibri" panose="020F0502020204030204" pitchFamily="34" charset="0"/>
              </a:rPr>
              <a:t>4 fliegen [flaɪ...]</a:t>
            </a:r>
          </a:p>
          <a:p>
            <a:pPr lvl="2"/>
            <a:r>
              <a:rPr lang="de-DE" sz="1200">
                <a:latin typeface="Calibri" panose="020F0502020204030204" pitchFamily="34" charset="0"/>
                <a:ea typeface="Calibri" panose="020F0502020204030204" pitchFamily="34" charset="0"/>
                <a:cs typeface="Calibri" panose="020F0502020204030204" pitchFamily="34" charset="0"/>
              </a:rPr>
              <a:t>5 fliegen [...ɡət]</a:t>
            </a:r>
          </a:p>
          <a:p>
            <a:pPr lvl="2"/>
            <a:r>
              <a:rPr lang="de-DE" sz="1200">
                <a:latin typeface="Calibri" panose="020F0502020204030204" pitchFamily="34" charset="0"/>
                <a:ea typeface="Calibri" panose="020F0502020204030204" pitchFamily="34" charset="0"/>
                <a:cs typeface="Calibri" panose="020F0502020204030204" pitchFamily="34" charset="0"/>
              </a:rPr>
              <a:t>6 Luft [lo:ft]</a:t>
            </a:r>
          </a:p>
          <a:p>
            <a:pPr lvl="2"/>
            <a:r>
              <a:rPr lang="de-DE" sz="1200">
                <a:latin typeface="Calibri" panose="020F0502020204030204" pitchFamily="34" charset="0"/>
                <a:ea typeface="Calibri" panose="020F0502020204030204" pitchFamily="34" charset="0"/>
                <a:cs typeface="Calibri" panose="020F0502020204030204" pitchFamily="34" charset="0"/>
              </a:rPr>
              <a:t>7 herum [rum]</a:t>
            </a:r>
          </a:p>
          <a:p>
            <a:pPr marL="914400" lvl="2" indent="0">
              <a:buNone/>
            </a:pPr>
            <a:endParaRPr lang="de-DE" sz="1200">
              <a:latin typeface="Calibri" panose="020F0502020204030204" pitchFamily="34" charset="0"/>
              <a:ea typeface="Calibri" panose="020F0502020204030204" pitchFamily="34" charset="0"/>
              <a:cs typeface="Calibri" panose="020F0502020204030204" pitchFamily="34" charset="0"/>
            </a:endParaRPr>
          </a:p>
          <a:p>
            <a:pPr lvl="2"/>
            <a:endParaRPr lang="de-DE" sz="1200">
              <a:latin typeface="Calibri" panose="020F0502020204030204" pitchFamily="34" charset="0"/>
              <a:ea typeface="Calibri" panose="020F0502020204030204" pitchFamily="34" charset="0"/>
              <a:cs typeface="Calibri" panose="020F0502020204030204" pitchFamily="34" charset="0"/>
            </a:endParaRPr>
          </a:p>
          <a:p>
            <a:pPr marL="914400" lvl="2" indent="0">
              <a:buNone/>
            </a:pPr>
            <a:endParaRPr lang="de-DE"/>
          </a:p>
          <a:p>
            <a:pPr marL="914400" lvl="2" indent="0">
              <a:buNone/>
            </a:pPr>
            <a:endParaRPr lang="de-DE" sz="400"/>
          </a:p>
          <a:p>
            <a:pPr marL="0" indent="0">
              <a:buNone/>
            </a:pPr>
            <a:endParaRPr lang="de-DE" sz="2000"/>
          </a:p>
          <a:p>
            <a:pPr marL="0" indent="0">
              <a:buNone/>
            </a:pPr>
            <a:r>
              <a:rPr lang="de-DE" sz="2000"/>
              <a:t>		</a:t>
            </a:r>
          </a:p>
          <a:p>
            <a:endParaRPr lang="de-DE" sz="2000"/>
          </a:p>
          <a:p>
            <a:endParaRPr lang="de-DE" sz="2000"/>
          </a:p>
          <a:p>
            <a:endParaRPr lang="de-DE" sz="2000"/>
          </a:p>
          <a:p>
            <a:endParaRPr lang="de-DE" sz="2000"/>
          </a:p>
          <a:p>
            <a:endParaRPr lang="de-DE" sz="2000"/>
          </a:p>
          <a:p>
            <a:endParaRPr lang="de-DE" sz="2000"/>
          </a:p>
          <a:p>
            <a:pPr marL="0" indent="0">
              <a:buNone/>
            </a:pPr>
            <a:endParaRPr lang="de-DE" sz="2000"/>
          </a:p>
          <a:p>
            <a:endParaRPr lang="de-DE" sz="2000"/>
          </a:p>
          <a:p>
            <a:pPr marL="0" indent="0">
              <a:buNone/>
            </a:pPr>
            <a:endParaRPr lang="de-DE" sz="2000"/>
          </a:p>
          <a:p>
            <a:endParaRPr lang="de-DE" dirty="0"/>
          </a:p>
        </p:txBody>
      </p:sp>
      <p:pic>
        <p:nvPicPr>
          <p:cNvPr id="6" name="Grafik 5">
            <a:extLst>
              <a:ext uri="{FF2B5EF4-FFF2-40B4-BE49-F238E27FC236}">
                <a16:creationId xmlns:a16="http://schemas.microsoft.com/office/drawing/2014/main" id="{32CC6E16-8CF9-4072-9438-FA5A76C0ACC8}"/>
              </a:ext>
            </a:extLst>
          </p:cNvPr>
          <p:cNvPicPr>
            <a:picLocks noChangeAspect="1"/>
          </p:cNvPicPr>
          <p:nvPr/>
        </p:nvPicPr>
        <p:blipFill>
          <a:blip r:embed="rId2"/>
          <a:stretch>
            <a:fillRect/>
          </a:stretch>
        </p:blipFill>
        <p:spPr>
          <a:xfrm>
            <a:off x="4282571" y="974597"/>
            <a:ext cx="4769858" cy="5391406"/>
          </a:xfrm>
          <a:prstGeom prst="rect">
            <a:avLst/>
          </a:prstGeom>
        </p:spPr>
      </p:pic>
    </p:spTree>
    <p:extLst>
      <p:ext uri="{BB962C8B-B14F-4D97-AF65-F5344CB8AC3E}">
        <p14:creationId xmlns:p14="http://schemas.microsoft.com/office/powerpoint/2010/main" val="1594372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b="1"/>
              <a:t>Identificationrate</a:t>
            </a:r>
            <a:endParaRPr lang="de-DE" sz="2400" b="1" dirty="0"/>
          </a:p>
        </p:txBody>
      </p:sp>
      <p:sp>
        <p:nvSpPr>
          <p:cNvPr id="4" name="Foliennummernplatzhalter 3"/>
          <p:cNvSpPr>
            <a:spLocks noGrp="1"/>
          </p:cNvSpPr>
          <p:nvPr>
            <p:ph type="sldNum" sz="quarter" idx="10"/>
          </p:nvPr>
        </p:nvSpPr>
        <p:spPr/>
        <p:txBody>
          <a:bodyPr/>
          <a:lstStyle/>
          <a:p>
            <a:pPr>
              <a:defRPr/>
            </a:pPr>
            <a:fld id="{B3B96CEC-A54E-A248-8184-019B716A71FF}" type="slidenum">
              <a:rPr lang="de-DE" smtClean="0"/>
              <a:pPr>
                <a:defRPr/>
              </a:pPr>
              <a:t>14</a:t>
            </a:fld>
            <a:endParaRPr lang="de-DE"/>
          </a:p>
        </p:txBody>
      </p:sp>
      <p:sp>
        <p:nvSpPr>
          <p:cNvPr id="10" name="Inhaltsplatzhalter 9"/>
          <p:cNvSpPr>
            <a:spLocks noGrp="1"/>
          </p:cNvSpPr>
          <p:nvPr>
            <p:ph idx="1"/>
          </p:nvPr>
        </p:nvSpPr>
        <p:spPr>
          <a:xfrm>
            <a:off x="685800" y="990600"/>
            <a:ext cx="8229600" cy="5102696"/>
          </a:xfrm>
        </p:spPr>
        <p:txBody>
          <a:bodyPr/>
          <a:lstStyle/>
          <a:p>
            <a:r>
              <a:rPr lang="de-DE" sz="2000"/>
              <a:t>Checking for the chosen 7 markers</a:t>
            </a:r>
          </a:p>
          <a:p>
            <a:pPr lvl="1"/>
            <a:r>
              <a:rPr lang="de-DE" sz="1600">
                <a:sym typeface="Wingdings" panose="05000000000000000000" pitchFamily="2" charset="2"/>
              </a:rPr>
              <a:t> number of markers in the transcript of the speakers</a:t>
            </a:r>
          </a:p>
          <a:p>
            <a:pPr lvl="2"/>
            <a:r>
              <a:rPr lang="de-DE" sz="1200">
                <a:sym typeface="Wingdings" panose="05000000000000000000" pitchFamily="2" charset="2"/>
              </a:rPr>
              <a:t>No marker	( no allocation possible)		221	18.5 %</a:t>
            </a:r>
          </a:p>
          <a:p>
            <a:pPr lvl="2"/>
            <a:r>
              <a:rPr lang="de-DE" sz="1200">
                <a:sym typeface="Wingdings" panose="05000000000000000000" pitchFamily="2" charset="2"/>
              </a:rPr>
              <a:t>At least one marker			972	81,5 %</a:t>
            </a:r>
            <a:endParaRPr lang="de-DE" sz="1200"/>
          </a:p>
          <a:p>
            <a:endParaRPr lang="de-DE" sz="2000"/>
          </a:p>
          <a:p>
            <a:pPr lvl="1"/>
            <a:endParaRPr lang="de-DE" sz="1200"/>
          </a:p>
          <a:p>
            <a:r>
              <a:rPr lang="de-DE" sz="2000"/>
              <a:t>Comparing every speaker with the markers of the 7 „marker zones“</a:t>
            </a:r>
          </a:p>
          <a:p>
            <a:pPr lvl="1"/>
            <a:r>
              <a:rPr lang="de-DE" sz="1600">
                <a:sym typeface="Wingdings" panose="05000000000000000000" pitchFamily="2" charset="2"/>
              </a:rPr>
              <a:t> </a:t>
            </a:r>
            <a:r>
              <a:rPr lang="de-DE" sz="1600"/>
              <a:t>allocation of speaker to a marker zone</a:t>
            </a:r>
            <a:r>
              <a:rPr lang="de-DE" sz="1200"/>
              <a:t>	 </a:t>
            </a:r>
          </a:p>
          <a:p>
            <a:pPr lvl="2"/>
            <a:r>
              <a:rPr lang="de-DE" sz="1200"/>
              <a:t>Correct assignment to marker zones in case of 1 marker	486 / 550	88.4 %</a:t>
            </a:r>
          </a:p>
          <a:p>
            <a:pPr lvl="2"/>
            <a:r>
              <a:rPr lang="de-DE" sz="1200"/>
              <a:t>Correct assignment to marker zones in case of 2 markers       308 / 357	</a:t>
            </a:r>
          </a:p>
          <a:p>
            <a:pPr lvl="3"/>
            <a:r>
              <a:rPr lang="de-DE" sz="1200"/>
              <a:t>overlapping marker zones (</a:t>
            </a:r>
            <a:r>
              <a:rPr lang="de-DE" sz="1200">
                <a:sym typeface="Wingdings" panose="05000000000000000000" pitchFamily="2" charset="2"/>
              </a:rPr>
              <a:t> more exact allocation)</a:t>
            </a:r>
            <a:r>
              <a:rPr lang="de-DE" sz="1200"/>
              <a:t>	308 / 352	87.5 %</a:t>
            </a:r>
          </a:p>
          <a:p>
            <a:pPr lvl="3"/>
            <a:r>
              <a:rPr lang="de-DE" sz="1200"/>
              <a:t>non overlapping marker zones		    0 /     5</a:t>
            </a:r>
          </a:p>
          <a:p>
            <a:pPr lvl="2"/>
            <a:r>
              <a:rPr lang="de-DE" sz="1200"/>
              <a:t>Correct assignment to marker zones in case of 3 markers         44 /   63	</a:t>
            </a:r>
          </a:p>
          <a:p>
            <a:pPr lvl="3"/>
            <a:r>
              <a:rPr lang="de-DE" sz="1200"/>
              <a:t>overlapping marker zones (</a:t>
            </a:r>
            <a:r>
              <a:rPr lang="de-DE" sz="1200">
                <a:sym typeface="Wingdings" panose="05000000000000000000" pitchFamily="2" charset="2"/>
              </a:rPr>
              <a:t> more exact allocation)</a:t>
            </a:r>
            <a:r>
              <a:rPr lang="de-DE" sz="1200"/>
              <a:t>	  40 /   45	88.9 %</a:t>
            </a:r>
          </a:p>
          <a:p>
            <a:pPr lvl="3"/>
            <a:r>
              <a:rPr lang="de-DE" sz="1200"/>
              <a:t>non overlapping marker zones		    4 /   19</a:t>
            </a:r>
          </a:p>
          <a:p>
            <a:pPr lvl="2"/>
            <a:r>
              <a:rPr lang="de-DE" sz="1200"/>
              <a:t>Correct assignment to marker zones in case of 4 markers	    0 /     2 	</a:t>
            </a:r>
          </a:p>
          <a:p>
            <a:pPr marL="914400" lvl="2" indent="0">
              <a:buNone/>
            </a:pPr>
            <a:endParaRPr lang="de-DE" sz="1200"/>
          </a:p>
          <a:p>
            <a:pPr marL="0" indent="0">
              <a:buNone/>
            </a:pPr>
            <a:endParaRPr lang="de-DE" sz="2000"/>
          </a:p>
          <a:p>
            <a:endParaRPr lang="de-DE" sz="2000"/>
          </a:p>
          <a:p>
            <a:endParaRPr lang="de-DE" sz="2000"/>
          </a:p>
          <a:p>
            <a:endParaRPr lang="de-DE" sz="2000"/>
          </a:p>
          <a:p>
            <a:endParaRPr lang="de-DE" sz="2000"/>
          </a:p>
          <a:p>
            <a:endParaRPr lang="de-DE" sz="2000"/>
          </a:p>
          <a:p>
            <a:pPr marL="0" indent="0">
              <a:buNone/>
            </a:pPr>
            <a:endParaRPr lang="de-DE" sz="2000"/>
          </a:p>
          <a:p>
            <a:endParaRPr lang="de-DE" sz="2000"/>
          </a:p>
          <a:p>
            <a:pPr marL="0" indent="0">
              <a:buNone/>
            </a:pPr>
            <a:endParaRPr lang="de-DE" sz="2000"/>
          </a:p>
          <a:p>
            <a:endParaRPr lang="de-DE" dirty="0"/>
          </a:p>
        </p:txBody>
      </p:sp>
    </p:spTree>
    <p:extLst>
      <p:ext uri="{BB962C8B-B14F-4D97-AF65-F5344CB8AC3E}">
        <p14:creationId xmlns:p14="http://schemas.microsoft.com/office/powerpoint/2010/main" val="3131539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5800" y="76200"/>
            <a:ext cx="8229600" cy="904528"/>
          </a:xfrm>
        </p:spPr>
        <p:txBody>
          <a:bodyPr/>
          <a:lstStyle/>
          <a:p>
            <a:r>
              <a:rPr lang="de-DE" sz="2400" b="1" dirty="0" err="1"/>
              <a:t>Conclusion</a:t>
            </a:r>
            <a:endParaRPr lang="de-DE" sz="2400" b="1" dirty="0"/>
          </a:p>
        </p:txBody>
      </p:sp>
      <p:sp>
        <p:nvSpPr>
          <p:cNvPr id="4" name="Foliennummernplatzhalter 3"/>
          <p:cNvSpPr>
            <a:spLocks noGrp="1"/>
          </p:cNvSpPr>
          <p:nvPr>
            <p:ph type="sldNum" sz="quarter" idx="10"/>
          </p:nvPr>
        </p:nvSpPr>
        <p:spPr/>
        <p:txBody>
          <a:bodyPr/>
          <a:lstStyle/>
          <a:p>
            <a:pPr>
              <a:defRPr/>
            </a:pPr>
            <a:fld id="{B3B96CEC-A54E-A248-8184-019B716A71FF}" type="slidenum">
              <a:rPr lang="de-DE" smtClean="0"/>
              <a:pPr>
                <a:defRPr/>
              </a:pPr>
              <a:t>15</a:t>
            </a:fld>
            <a:endParaRPr lang="de-DE"/>
          </a:p>
        </p:txBody>
      </p:sp>
      <p:sp>
        <p:nvSpPr>
          <p:cNvPr id="3" name="Inhaltsplatzhalter 2"/>
          <p:cNvSpPr>
            <a:spLocks noGrp="1"/>
          </p:cNvSpPr>
          <p:nvPr>
            <p:ph idx="1"/>
          </p:nvPr>
        </p:nvSpPr>
        <p:spPr>
          <a:xfrm>
            <a:off x="590872" y="990600"/>
            <a:ext cx="8229600" cy="5246712"/>
          </a:xfrm>
        </p:spPr>
        <p:txBody>
          <a:bodyPr/>
          <a:lstStyle/>
          <a:p>
            <a:r>
              <a:rPr lang="de-DE" sz="2400"/>
              <a:t>A precise localization of a speaker is still possible, if</a:t>
            </a:r>
          </a:p>
          <a:p>
            <a:pPr marL="457200" lvl="1" indent="0">
              <a:buNone/>
            </a:pPr>
            <a:r>
              <a:rPr lang="de-DE"/>
              <a:t>	</a:t>
            </a:r>
            <a:r>
              <a:rPr lang="de-DE" sz="1800"/>
              <a:t>there is precise information about the distribution of the pronounciation of the words 	used for classifying</a:t>
            </a:r>
          </a:p>
          <a:p>
            <a:r>
              <a:rPr lang="de-DE" sz="2400"/>
              <a:t>This process could be done automatically</a:t>
            </a:r>
          </a:p>
          <a:p>
            <a:pPr marL="914400" lvl="2" indent="0">
              <a:buNone/>
            </a:pPr>
            <a:r>
              <a:rPr lang="de-DE" sz="1800"/>
              <a:t>even with the actual existing freely avaliable (but not optimized) speech recognition technologies</a:t>
            </a:r>
          </a:p>
          <a:p>
            <a:r>
              <a:rPr lang="de-DE" sz="2400"/>
              <a:t>There may be problems due to individual disturbances</a:t>
            </a:r>
            <a:endParaRPr lang="de-DE" sz="2000"/>
          </a:p>
          <a:p>
            <a:pPr marL="457200" lvl="1" indent="0">
              <a:buNone/>
            </a:pPr>
            <a:r>
              <a:rPr lang="de-DE"/>
              <a:t>	</a:t>
            </a:r>
            <a:r>
              <a:rPr lang="de-DE" sz="1800"/>
              <a:t>bad acoustic conditions during recording</a:t>
            </a:r>
          </a:p>
          <a:p>
            <a:pPr marL="457200" lvl="1" indent="0">
              <a:buNone/>
            </a:pPr>
            <a:r>
              <a:rPr lang="de-DE" sz="1800"/>
              <a:t>	imprecise articulation by the speaker (hesitations, …)</a:t>
            </a:r>
          </a:p>
          <a:p>
            <a:pPr marL="457200" lvl="1" indent="0">
              <a:buNone/>
            </a:pPr>
            <a:r>
              <a:rPr lang="de-DE" sz="1800"/>
              <a:t>	imprecise translation by the speaker (different words, different phrasing, …)</a:t>
            </a:r>
          </a:p>
          <a:p>
            <a:pPr marL="400050"/>
            <a:r>
              <a:rPr lang="de-DE" sz="2400"/>
              <a:t>Contradictions to the general assumption of dialectology</a:t>
            </a:r>
          </a:p>
          <a:p>
            <a:pPr marL="457200" lvl="1" indent="0">
              <a:buNone/>
            </a:pPr>
            <a:r>
              <a:rPr lang="de-DE" sz="1800"/>
              <a:t>	free variations within the village dialect</a:t>
            </a:r>
          </a:p>
          <a:p>
            <a:pPr marL="457200" lvl="1" indent="0">
              <a:buNone/>
            </a:pPr>
            <a:r>
              <a:rPr lang="de-DE" sz="1600" b="1"/>
              <a:t>	</a:t>
            </a:r>
            <a:r>
              <a:rPr lang="de-DE" sz="1600" b="1">
                <a:sym typeface="Wingdings" panose="05000000000000000000" pitchFamily="2" charset="2"/>
              </a:rPr>
              <a:t>  </a:t>
            </a:r>
            <a:r>
              <a:rPr lang="de-DE" sz="1400" b="1"/>
              <a:t>ɪɕ han</a:t>
            </a:r>
            <a:r>
              <a:rPr lang="de-DE" sz="1400"/>
              <a:t> </a:t>
            </a:r>
            <a:r>
              <a:rPr lang="de-DE" sz="1400" b="1">
                <a:solidFill>
                  <a:srgbClr val="00B050"/>
                </a:solidFill>
              </a:rPr>
              <a:t>jezɛ:t</a:t>
            </a:r>
            <a:r>
              <a:rPr lang="de-DE" sz="1400"/>
              <a:t> ɔdɐ </a:t>
            </a:r>
            <a:r>
              <a:rPr lang="de-DE" sz="1400" b="1"/>
              <a:t>ɪɕ han </a:t>
            </a:r>
            <a:r>
              <a:rPr lang="de-DE" sz="1400" b="1">
                <a:solidFill>
                  <a:srgbClr val="00B050"/>
                </a:solidFill>
              </a:rPr>
              <a:t>jəzɛɪt</a:t>
            </a:r>
            <a:r>
              <a:rPr lang="de-DE" sz="1400"/>
              <a:t> dat əs eja:l ɛvɐ nɪt </a:t>
            </a:r>
            <a:r>
              <a:rPr lang="de-DE" sz="1400" b="1"/>
              <a:t>ɪɕ han </a:t>
            </a:r>
            <a:r>
              <a:rPr lang="de-DE" sz="1400" b="1">
                <a:solidFill>
                  <a:srgbClr val="FF0000"/>
                </a:solidFill>
              </a:rPr>
              <a:t>jəza:t</a:t>
            </a:r>
            <a:r>
              <a:rPr lang="de-DE" sz="1400"/>
              <a:t> dat zɛ:t mɐ ɪn kœlə ɛvɐ nɪt he:</a:t>
            </a:r>
          </a:p>
          <a:p>
            <a:pPr marL="457200" lvl="1" indent="0">
              <a:buNone/>
            </a:pPr>
            <a:r>
              <a:rPr lang="de-DE" sz="1400"/>
              <a:t>	       </a:t>
            </a:r>
            <a:r>
              <a:rPr lang="de-DE" sz="1400" b="1" i="1"/>
              <a:t>I have </a:t>
            </a:r>
            <a:r>
              <a:rPr lang="de-DE" sz="1400" b="1" i="1">
                <a:solidFill>
                  <a:srgbClr val="92D050"/>
                </a:solidFill>
              </a:rPr>
              <a:t>said</a:t>
            </a:r>
            <a:r>
              <a:rPr lang="de-DE" sz="1400" b="1" i="1"/>
              <a:t> </a:t>
            </a:r>
            <a:r>
              <a:rPr lang="de-DE" sz="1400" i="1"/>
              <a:t>or </a:t>
            </a:r>
            <a:r>
              <a:rPr lang="de-DE" sz="1400" b="1" i="1"/>
              <a:t>I have </a:t>
            </a:r>
            <a:r>
              <a:rPr lang="de-DE" sz="1400" b="1" i="1">
                <a:solidFill>
                  <a:srgbClr val="92D050"/>
                </a:solidFill>
              </a:rPr>
              <a:t>said</a:t>
            </a:r>
            <a:r>
              <a:rPr lang="de-DE" sz="1400" b="1" i="1"/>
              <a:t> </a:t>
            </a:r>
            <a:r>
              <a:rPr lang="de-DE" sz="1400" i="1"/>
              <a:t>this is whatever, but not </a:t>
            </a:r>
            <a:r>
              <a:rPr lang="de-DE" sz="1400" b="1" i="1"/>
              <a:t>I have </a:t>
            </a:r>
            <a:r>
              <a:rPr lang="de-DE" sz="1400" b="1" i="1">
                <a:solidFill>
                  <a:srgbClr val="FF9933"/>
                </a:solidFill>
              </a:rPr>
              <a:t>said</a:t>
            </a:r>
            <a:r>
              <a:rPr lang="de-DE" sz="1400" b="1" i="1"/>
              <a:t> </a:t>
            </a:r>
            <a:r>
              <a:rPr lang="de-DE" sz="1400" i="1"/>
              <a:t>this say you in Cologne but not here</a:t>
            </a:r>
          </a:p>
          <a:p>
            <a:pPr marL="457200" lvl="1" indent="0">
              <a:buNone/>
            </a:pPr>
            <a:r>
              <a:rPr lang="de-DE"/>
              <a:t>	</a:t>
            </a:r>
            <a:endParaRPr lang="de-DE" sz="1600"/>
          </a:p>
          <a:p>
            <a:pPr marL="457200" lvl="1" indent="0">
              <a:buNone/>
            </a:pPr>
            <a:r>
              <a:rPr lang="de-DE" sz="1600"/>
              <a:t>	</a:t>
            </a:r>
            <a:r>
              <a:rPr lang="de-DE"/>
              <a:t>	</a:t>
            </a:r>
            <a:endParaRPr lang="de-DE" dirty="0"/>
          </a:p>
        </p:txBody>
      </p:sp>
    </p:spTree>
    <p:extLst>
      <p:ext uri="{BB962C8B-B14F-4D97-AF65-F5344CB8AC3E}">
        <p14:creationId xmlns:p14="http://schemas.microsoft.com/office/powerpoint/2010/main" val="4768971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7D1481-212A-4437-9928-AC3FB926A455}"/>
              </a:ext>
            </a:extLst>
          </p:cNvPr>
          <p:cNvSpPr>
            <a:spLocks noGrp="1"/>
          </p:cNvSpPr>
          <p:nvPr>
            <p:ph type="title"/>
          </p:nvPr>
        </p:nvSpPr>
        <p:spPr/>
        <p:txBody>
          <a:bodyPr/>
          <a:lstStyle/>
          <a:p>
            <a:r>
              <a:rPr lang="de-DE" sz="2400" b="1"/>
              <a:t>Thank you!</a:t>
            </a:r>
          </a:p>
        </p:txBody>
      </p:sp>
      <p:sp>
        <p:nvSpPr>
          <p:cNvPr id="3" name="Inhaltsplatzhalter 2">
            <a:extLst>
              <a:ext uri="{FF2B5EF4-FFF2-40B4-BE49-F238E27FC236}">
                <a16:creationId xmlns:a16="http://schemas.microsoft.com/office/drawing/2014/main" id="{9D6C6421-3CDC-43DA-9A9A-9DD8E6A1B3C8}"/>
              </a:ext>
            </a:extLst>
          </p:cNvPr>
          <p:cNvSpPr>
            <a:spLocks noGrp="1"/>
          </p:cNvSpPr>
          <p:nvPr>
            <p:ph idx="1"/>
          </p:nvPr>
        </p:nvSpPr>
        <p:spPr/>
        <p:txBody>
          <a:bodyPr/>
          <a:lstStyle/>
          <a:p>
            <a:endParaRPr lang="de-DE"/>
          </a:p>
          <a:p>
            <a:endParaRPr lang="de-DE"/>
          </a:p>
          <a:p>
            <a:endParaRPr lang="de-DE"/>
          </a:p>
          <a:p>
            <a:pPr marL="0" indent="0">
              <a:buNone/>
            </a:pPr>
            <a:endParaRPr lang="de-DE"/>
          </a:p>
          <a:p>
            <a:r>
              <a:rPr lang="de-DE" sz="2400"/>
              <a:t>This is all, wat ich üch hück jesaat han</a:t>
            </a:r>
          </a:p>
          <a:p>
            <a:pPr marL="0" indent="0">
              <a:buNone/>
            </a:pPr>
            <a:endParaRPr lang="de-DE"/>
          </a:p>
        </p:txBody>
      </p:sp>
      <p:sp>
        <p:nvSpPr>
          <p:cNvPr id="4" name="Foliennummernplatzhalter 3">
            <a:extLst>
              <a:ext uri="{FF2B5EF4-FFF2-40B4-BE49-F238E27FC236}">
                <a16:creationId xmlns:a16="http://schemas.microsoft.com/office/drawing/2014/main" id="{93B02E40-F666-4C13-8B1B-DF8B4DB4ED16}"/>
              </a:ext>
            </a:extLst>
          </p:cNvPr>
          <p:cNvSpPr>
            <a:spLocks noGrp="1"/>
          </p:cNvSpPr>
          <p:nvPr>
            <p:ph type="sldNum" sz="quarter" idx="10"/>
          </p:nvPr>
        </p:nvSpPr>
        <p:spPr/>
        <p:txBody>
          <a:bodyPr/>
          <a:lstStyle/>
          <a:p>
            <a:pPr>
              <a:defRPr/>
            </a:pPr>
            <a:fld id="{B3B96CEC-A54E-A248-8184-019B716A71FF}" type="slidenum">
              <a:rPr lang="de-DE" smtClean="0"/>
              <a:pPr>
                <a:defRPr/>
              </a:pPr>
              <a:t>16</a:t>
            </a:fld>
            <a:endParaRPr lang="de-DE"/>
          </a:p>
        </p:txBody>
      </p:sp>
    </p:spTree>
    <p:extLst>
      <p:ext uri="{BB962C8B-B14F-4D97-AF65-F5344CB8AC3E}">
        <p14:creationId xmlns:p14="http://schemas.microsoft.com/office/powerpoint/2010/main" val="8304514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DDDCDC2A-F757-4BE7-84C4-8F3EE5B65AD2}"/>
              </a:ext>
            </a:extLst>
          </p:cNvPr>
          <p:cNvSpPr>
            <a:spLocks noGrp="1"/>
          </p:cNvSpPr>
          <p:nvPr>
            <p:ph type="sldNum" sz="quarter" idx="10"/>
          </p:nvPr>
        </p:nvSpPr>
        <p:spPr/>
        <p:txBody>
          <a:bodyPr/>
          <a:lstStyle/>
          <a:p>
            <a:pPr>
              <a:defRPr/>
            </a:pPr>
            <a:fld id="{B3B96CEC-A54E-A248-8184-019B716A71FF}" type="slidenum">
              <a:rPr lang="de-DE" smtClean="0"/>
              <a:pPr>
                <a:defRPr/>
              </a:pPr>
              <a:t>17</a:t>
            </a:fld>
            <a:endParaRPr lang="de-DE"/>
          </a:p>
        </p:txBody>
      </p:sp>
    </p:spTree>
    <p:extLst>
      <p:ext uri="{BB962C8B-B14F-4D97-AF65-F5344CB8AC3E}">
        <p14:creationId xmlns:p14="http://schemas.microsoft.com/office/powerpoint/2010/main" val="26848161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7D1481-212A-4437-9928-AC3FB926A455}"/>
              </a:ext>
            </a:extLst>
          </p:cNvPr>
          <p:cNvSpPr>
            <a:spLocks noGrp="1"/>
          </p:cNvSpPr>
          <p:nvPr>
            <p:ph type="title"/>
          </p:nvPr>
        </p:nvSpPr>
        <p:spPr/>
        <p:txBody>
          <a:bodyPr/>
          <a:lstStyle/>
          <a:p>
            <a:r>
              <a:rPr lang="de-DE" sz="2400" b="1"/>
              <a:t>Additional material</a:t>
            </a:r>
          </a:p>
        </p:txBody>
      </p:sp>
      <p:sp>
        <p:nvSpPr>
          <p:cNvPr id="3" name="Inhaltsplatzhalter 2">
            <a:extLst>
              <a:ext uri="{FF2B5EF4-FFF2-40B4-BE49-F238E27FC236}">
                <a16:creationId xmlns:a16="http://schemas.microsoft.com/office/drawing/2014/main" id="{9D6C6421-3CDC-43DA-9A9A-9DD8E6A1B3C8}"/>
              </a:ext>
            </a:extLst>
          </p:cNvPr>
          <p:cNvSpPr>
            <a:spLocks noGrp="1"/>
          </p:cNvSpPr>
          <p:nvPr>
            <p:ph idx="1"/>
          </p:nvPr>
        </p:nvSpPr>
        <p:spPr/>
        <p:txBody>
          <a:bodyPr/>
          <a:lstStyle/>
          <a:p>
            <a:endParaRPr lang="de-DE"/>
          </a:p>
          <a:p>
            <a:pPr marL="0" indent="0">
              <a:buNone/>
            </a:pPr>
            <a:endParaRPr lang="de-DE"/>
          </a:p>
          <a:p>
            <a:r>
              <a:rPr lang="de-DE" sz="2400"/>
              <a:t>Ways to a more precise local identification: </a:t>
            </a:r>
          </a:p>
          <a:p>
            <a:r>
              <a:rPr lang="de-DE" sz="2400"/>
              <a:t>Wenker sentence </a:t>
            </a:r>
            <a:r>
              <a:rPr lang="de-DE" sz="2400" baseline="30000"/>
              <a:t>#</a:t>
            </a:r>
            <a:r>
              <a:rPr lang="de-DE" sz="2400"/>
              <a:t>2</a:t>
            </a:r>
          </a:p>
          <a:p>
            <a:r>
              <a:rPr lang="de-DE" sz="2400"/>
              <a:t>Using our own new speech recognition system for the Cologne dialect</a:t>
            </a:r>
          </a:p>
          <a:p>
            <a:pPr lvl="2"/>
            <a:r>
              <a:rPr lang="de-DE" sz="1600">
                <a:sym typeface="Wingdings" panose="05000000000000000000" pitchFamily="2" charset="2"/>
              </a:rPr>
              <a:t> </a:t>
            </a:r>
            <a:r>
              <a:rPr lang="en-GB" sz="1600"/>
              <a:t>Chem, V. &amp; Greisbach, R. (to come): KI-Based Automatic Transcription of the Ripuarian Dialect of German. Talk to be presented at the 11th Congress of the International Society for Dialectology and Geolinguistics, Marburg, September 2026.</a:t>
            </a:r>
            <a:endParaRPr lang="de-DE" sz="1600"/>
          </a:p>
          <a:p>
            <a:r>
              <a:rPr lang="de-DE" sz="2400"/>
              <a:t>Wav2Vec2 XLS-R-300M + Phonemic CTC head</a:t>
            </a:r>
          </a:p>
          <a:p>
            <a:pPr lvl="2"/>
            <a:r>
              <a:rPr lang="de-DE" sz="1600">
                <a:sym typeface="Wingdings" panose="05000000000000000000" pitchFamily="2" charset="2"/>
              </a:rPr>
              <a:t> </a:t>
            </a:r>
            <a:r>
              <a:rPr lang="de-DE" sz="1600"/>
              <a:t>Using self-designed speech recognition technique, trained especially with the Ripuarian dialect (105 speakers from Cologne, ca. 4 h transcribed audio signal)</a:t>
            </a:r>
          </a:p>
          <a:p>
            <a:pPr lvl="2"/>
            <a:endParaRPr lang="de-DE" sz="1600"/>
          </a:p>
          <a:p>
            <a:endParaRPr lang="de-DE"/>
          </a:p>
        </p:txBody>
      </p:sp>
      <p:sp>
        <p:nvSpPr>
          <p:cNvPr id="4" name="Foliennummernplatzhalter 3">
            <a:extLst>
              <a:ext uri="{FF2B5EF4-FFF2-40B4-BE49-F238E27FC236}">
                <a16:creationId xmlns:a16="http://schemas.microsoft.com/office/drawing/2014/main" id="{93B02E40-F666-4C13-8B1B-DF8B4DB4ED16}"/>
              </a:ext>
            </a:extLst>
          </p:cNvPr>
          <p:cNvSpPr>
            <a:spLocks noGrp="1"/>
          </p:cNvSpPr>
          <p:nvPr>
            <p:ph type="sldNum" sz="quarter" idx="10"/>
          </p:nvPr>
        </p:nvSpPr>
        <p:spPr/>
        <p:txBody>
          <a:bodyPr/>
          <a:lstStyle/>
          <a:p>
            <a:pPr>
              <a:defRPr/>
            </a:pPr>
            <a:fld id="{B3B96CEC-A54E-A248-8184-019B716A71FF}" type="slidenum">
              <a:rPr lang="de-DE" smtClean="0"/>
              <a:pPr>
                <a:defRPr/>
              </a:pPr>
              <a:t>18</a:t>
            </a:fld>
            <a:endParaRPr lang="de-DE"/>
          </a:p>
        </p:txBody>
      </p:sp>
    </p:spTree>
    <p:extLst>
      <p:ext uri="{BB962C8B-B14F-4D97-AF65-F5344CB8AC3E}">
        <p14:creationId xmlns:p14="http://schemas.microsoft.com/office/powerpoint/2010/main" val="20227376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b="1"/>
              <a:t>Results of the Automatic Process for Wenker‘s sentence </a:t>
            </a:r>
            <a:r>
              <a:rPr lang="de-DE" sz="2400" b="1" baseline="30000"/>
              <a:t>#</a:t>
            </a:r>
            <a:r>
              <a:rPr lang="de-DE" sz="2400" b="1"/>
              <a:t>2</a:t>
            </a:r>
            <a:endParaRPr lang="de-DE" sz="2400" b="1" dirty="0"/>
          </a:p>
        </p:txBody>
      </p:sp>
      <p:sp>
        <p:nvSpPr>
          <p:cNvPr id="4" name="Foliennummernplatzhalter 3"/>
          <p:cNvSpPr>
            <a:spLocks noGrp="1"/>
          </p:cNvSpPr>
          <p:nvPr>
            <p:ph type="sldNum" sz="quarter" idx="10"/>
          </p:nvPr>
        </p:nvSpPr>
        <p:spPr/>
        <p:txBody>
          <a:bodyPr/>
          <a:lstStyle/>
          <a:p>
            <a:pPr>
              <a:defRPr/>
            </a:pPr>
            <a:fld id="{B3B96CEC-A54E-A248-8184-019B716A71FF}" type="slidenum">
              <a:rPr lang="de-DE" smtClean="0"/>
              <a:pPr>
                <a:defRPr/>
              </a:pPr>
              <a:t>19</a:t>
            </a:fld>
            <a:endParaRPr lang="de-DE"/>
          </a:p>
        </p:txBody>
      </p:sp>
      <p:sp>
        <p:nvSpPr>
          <p:cNvPr id="10" name="Inhaltsplatzhalter 9"/>
          <p:cNvSpPr>
            <a:spLocks noGrp="1"/>
          </p:cNvSpPr>
          <p:nvPr>
            <p:ph idx="1"/>
          </p:nvPr>
        </p:nvSpPr>
        <p:spPr>
          <a:xfrm>
            <a:off x="685800" y="990600"/>
            <a:ext cx="8229600" cy="5102696"/>
          </a:xfrm>
        </p:spPr>
        <p:txBody>
          <a:bodyPr/>
          <a:lstStyle/>
          <a:p>
            <a:r>
              <a:rPr lang="de-DE" sz="2000"/>
              <a:t>Manually corrected missing words / divergent translation (of speakers) </a:t>
            </a:r>
          </a:p>
          <a:p>
            <a:pPr marL="0" indent="0">
              <a:buNone/>
            </a:pPr>
            <a:endParaRPr lang="de-DE" sz="2000"/>
          </a:p>
          <a:p>
            <a:pPr lvl="2"/>
            <a:r>
              <a:rPr lang="de-DE" sz="1200" b="1">
                <a:solidFill>
                  <a:srgbClr val="FF0000"/>
                </a:solidFill>
              </a:rPr>
              <a:t>                                  Es        hört      gleich  auf        zu       schneien, dann wird      das      Wetter wieder besser.</a:t>
            </a:r>
          </a:p>
          <a:p>
            <a:endParaRPr lang="de-DE" sz="2000"/>
          </a:p>
          <a:p>
            <a:endParaRPr lang="de-DE" sz="2000"/>
          </a:p>
          <a:p>
            <a:endParaRPr lang="de-DE" sz="2000"/>
          </a:p>
          <a:p>
            <a:endParaRPr lang="de-DE" sz="2000"/>
          </a:p>
          <a:p>
            <a:endParaRPr lang="de-DE" sz="2000"/>
          </a:p>
          <a:p>
            <a:endParaRPr lang="de-DE" sz="2000"/>
          </a:p>
          <a:p>
            <a:endParaRPr lang="de-DE" sz="2000"/>
          </a:p>
          <a:p>
            <a:endParaRPr lang="de-DE" sz="2000"/>
          </a:p>
          <a:p>
            <a:endParaRPr lang="de-DE" sz="2000"/>
          </a:p>
          <a:p>
            <a:endParaRPr lang="de-DE" sz="2000"/>
          </a:p>
          <a:p>
            <a:endParaRPr lang="de-DE" sz="2000"/>
          </a:p>
          <a:p>
            <a:pPr marL="0" indent="0">
              <a:buNone/>
            </a:pPr>
            <a:endParaRPr lang="de-DE" sz="2000"/>
          </a:p>
          <a:p>
            <a:endParaRPr lang="de-DE" sz="2000"/>
          </a:p>
          <a:p>
            <a:endParaRPr lang="de-DE" sz="2000"/>
          </a:p>
          <a:p>
            <a:endParaRPr lang="de-DE" sz="2000"/>
          </a:p>
          <a:p>
            <a:endParaRPr lang="de-DE" sz="2000"/>
          </a:p>
          <a:p>
            <a:endParaRPr lang="de-DE" sz="2000"/>
          </a:p>
          <a:p>
            <a:endParaRPr lang="de-DE" sz="2000"/>
          </a:p>
          <a:p>
            <a:endParaRPr lang="de-DE" sz="2000"/>
          </a:p>
          <a:p>
            <a:endParaRPr lang="de-DE" sz="2000"/>
          </a:p>
          <a:p>
            <a:endParaRPr lang="de-DE" sz="2000"/>
          </a:p>
          <a:p>
            <a:endParaRPr lang="de-DE" sz="2000"/>
          </a:p>
          <a:p>
            <a:pPr marL="0" indent="0">
              <a:buNone/>
            </a:pPr>
            <a:endParaRPr lang="de-DE" sz="2000"/>
          </a:p>
          <a:p>
            <a:endParaRPr lang="de-DE" dirty="0"/>
          </a:p>
        </p:txBody>
      </p:sp>
      <p:pic>
        <p:nvPicPr>
          <p:cNvPr id="7" name="Grafik 6">
            <a:extLst>
              <a:ext uri="{FF2B5EF4-FFF2-40B4-BE49-F238E27FC236}">
                <a16:creationId xmlns:a16="http://schemas.microsoft.com/office/drawing/2014/main" id="{19C3F978-4238-4300-864E-0C82FAA49B2E}"/>
              </a:ext>
            </a:extLst>
          </p:cNvPr>
          <p:cNvPicPr>
            <a:picLocks noChangeAspect="1"/>
          </p:cNvPicPr>
          <p:nvPr/>
        </p:nvPicPr>
        <p:blipFill>
          <a:blip r:embed="rId2"/>
          <a:stretch>
            <a:fillRect/>
          </a:stretch>
        </p:blipFill>
        <p:spPr>
          <a:xfrm>
            <a:off x="1401416" y="1960405"/>
            <a:ext cx="7056784" cy="4132891"/>
          </a:xfrm>
          <a:prstGeom prst="rect">
            <a:avLst/>
          </a:prstGeom>
        </p:spPr>
      </p:pic>
    </p:spTree>
    <p:extLst>
      <p:ext uri="{BB962C8B-B14F-4D97-AF65-F5344CB8AC3E}">
        <p14:creationId xmlns:p14="http://schemas.microsoft.com/office/powerpoint/2010/main" val="11835597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b="1"/>
              <a:t>Dialects in Western Germany (North Rhine-Westphalia)</a:t>
            </a:r>
            <a:endParaRPr lang="de-DE" sz="2400" b="1" dirty="0"/>
          </a:p>
        </p:txBody>
      </p:sp>
      <p:sp>
        <p:nvSpPr>
          <p:cNvPr id="4" name="Foliennummernplatzhalter 3"/>
          <p:cNvSpPr>
            <a:spLocks noGrp="1"/>
          </p:cNvSpPr>
          <p:nvPr>
            <p:ph type="sldNum" sz="quarter" idx="10"/>
          </p:nvPr>
        </p:nvSpPr>
        <p:spPr/>
        <p:txBody>
          <a:bodyPr/>
          <a:lstStyle/>
          <a:p>
            <a:pPr>
              <a:defRPr/>
            </a:pPr>
            <a:fld id="{B3B96CEC-A54E-A248-8184-019B716A71FF}" type="slidenum">
              <a:rPr lang="de-DE" smtClean="0"/>
              <a:pPr>
                <a:defRPr/>
              </a:pPr>
              <a:t>2</a:t>
            </a:fld>
            <a:endParaRPr lang="de-DE"/>
          </a:p>
        </p:txBody>
      </p:sp>
      <p:pic>
        <p:nvPicPr>
          <p:cNvPr id="9" name="Grafik 8">
            <a:extLst>
              <a:ext uri="{FF2B5EF4-FFF2-40B4-BE49-F238E27FC236}">
                <a16:creationId xmlns:a16="http://schemas.microsoft.com/office/drawing/2014/main" id="{974EDEFD-9C0F-4F4C-B669-60EA7ADE8D30}"/>
              </a:ext>
            </a:extLst>
          </p:cNvPr>
          <p:cNvPicPr>
            <a:picLocks noChangeAspect="1"/>
          </p:cNvPicPr>
          <p:nvPr/>
        </p:nvPicPr>
        <p:blipFill>
          <a:blip r:embed="rId2"/>
          <a:stretch>
            <a:fillRect/>
          </a:stretch>
        </p:blipFill>
        <p:spPr>
          <a:xfrm>
            <a:off x="3949700" y="1108075"/>
            <a:ext cx="5181600" cy="5124450"/>
          </a:xfrm>
          <a:prstGeom prst="rect">
            <a:avLst/>
          </a:prstGeom>
        </p:spPr>
      </p:pic>
      <p:sp>
        <p:nvSpPr>
          <p:cNvPr id="3" name="Textfeld 2">
            <a:extLst>
              <a:ext uri="{FF2B5EF4-FFF2-40B4-BE49-F238E27FC236}">
                <a16:creationId xmlns:a16="http://schemas.microsoft.com/office/drawing/2014/main" id="{CE1B36E3-1EB7-4E01-8516-0C26062FE924}"/>
              </a:ext>
            </a:extLst>
          </p:cNvPr>
          <p:cNvSpPr txBox="1"/>
          <p:nvPr/>
        </p:nvSpPr>
        <p:spPr>
          <a:xfrm>
            <a:off x="323528" y="1196752"/>
            <a:ext cx="3626172" cy="3785652"/>
          </a:xfrm>
          <a:prstGeom prst="rect">
            <a:avLst/>
          </a:prstGeom>
          <a:noFill/>
        </p:spPr>
        <p:txBody>
          <a:bodyPr wrap="square" rtlCol="0">
            <a:spAutoFit/>
          </a:bodyPr>
          <a:lstStyle/>
          <a:p>
            <a:r>
              <a:rPr lang="de-DE" sz="1200" b="1">
                <a:latin typeface="Arial" panose="020B0604020202020204" pitchFamily="34" charset="0"/>
                <a:cs typeface="Arial" panose="020B0604020202020204" pitchFamily="34" charset="0"/>
              </a:rPr>
              <a:t>How are the dialects defined?</a:t>
            </a:r>
          </a:p>
          <a:p>
            <a:endParaRPr lang="de-DE" sz="1200">
              <a:latin typeface="Arial" panose="020B0604020202020204" pitchFamily="34" charset="0"/>
              <a:cs typeface="Arial" panose="020B0604020202020204" pitchFamily="34" charset="0"/>
              <a:sym typeface="Wingdings" panose="05000000000000000000" pitchFamily="2" charset="2"/>
            </a:endParaRPr>
          </a:p>
          <a:p>
            <a:r>
              <a:rPr lang="de-DE" sz="1200">
                <a:latin typeface="Arial" panose="020B0604020202020204" pitchFamily="34" charset="0"/>
                <a:cs typeface="Arial" panose="020B0604020202020204" pitchFamily="34" charset="0"/>
                <a:sym typeface="Wingdings" panose="05000000000000000000" pitchFamily="2" charset="2"/>
              </a:rPr>
              <a:t>   - isogloss bundles (mainly separating </a:t>
            </a:r>
          </a:p>
          <a:p>
            <a:r>
              <a:rPr lang="de-DE" sz="1200">
                <a:latin typeface="Arial" panose="020B0604020202020204" pitchFamily="34" charset="0"/>
                <a:cs typeface="Arial" panose="020B0604020202020204" pitchFamily="34" charset="0"/>
                <a:sym typeface="Wingdings" panose="05000000000000000000" pitchFamily="2" charset="2"/>
              </a:rPr>
              <a:t>		consonant realisations!)</a:t>
            </a:r>
          </a:p>
          <a:p>
            <a:r>
              <a:rPr lang="de-DE" sz="1200">
                <a:latin typeface="Arial" panose="020B0604020202020204" pitchFamily="34" charset="0"/>
                <a:cs typeface="Arial" panose="020B0604020202020204" pitchFamily="34" charset="0"/>
                <a:sym typeface="Wingdings" panose="05000000000000000000" pitchFamily="2" charset="2"/>
              </a:rPr>
              <a:t>   - naming based on historical territories or tribes</a:t>
            </a:r>
          </a:p>
          <a:p>
            <a:endParaRPr lang="de-DE" sz="1200">
              <a:latin typeface="Arial" panose="020B0604020202020204" pitchFamily="34" charset="0"/>
              <a:cs typeface="Arial" panose="020B0604020202020204" pitchFamily="34" charset="0"/>
              <a:sym typeface="Wingdings" panose="05000000000000000000" pitchFamily="2" charset="2"/>
            </a:endParaRPr>
          </a:p>
          <a:p>
            <a:endParaRPr lang="de-DE" sz="1200" b="1">
              <a:latin typeface="Arial" panose="020B0604020202020204" pitchFamily="34" charset="0"/>
              <a:cs typeface="Arial" panose="020B0604020202020204" pitchFamily="34" charset="0"/>
              <a:sym typeface="Wingdings" panose="05000000000000000000" pitchFamily="2" charset="2"/>
            </a:endParaRPr>
          </a:p>
          <a:p>
            <a:r>
              <a:rPr lang="de-DE" sz="1200" b="1">
                <a:latin typeface="Arial" panose="020B0604020202020204" pitchFamily="34" charset="0"/>
                <a:cs typeface="Arial" panose="020B0604020202020204" pitchFamily="34" charset="0"/>
                <a:sym typeface="Wingdings" panose="05000000000000000000" pitchFamily="2" charset="2"/>
              </a:rPr>
              <a:t>In the western part (North Rhine-Westphalia)</a:t>
            </a:r>
          </a:p>
          <a:p>
            <a:endParaRPr lang="de-DE" sz="1200">
              <a:latin typeface="Arial" panose="020B0604020202020204" pitchFamily="34" charset="0"/>
              <a:cs typeface="Arial" panose="020B0604020202020204" pitchFamily="34" charset="0"/>
              <a:sym typeface="Wingdings" panose="05000000000000000000" pitchFamily="2" charset="2"/>
            </a:endParaRPr>
          </a:p>
          <a:p>
            <a:r>
              <a:rPr lang="de-DE" sz="1200">
                <a:latin typeface="Arial" panose="020B0604020202020204" pitchFamily="34" charset="0"/>
                <a:cs typeface="Arial" panose="020B0604020202020204" pitchFamily="34" charset="0"/>
                <a:sym typeface="Wingdings" panose="05000000000000000000" pitchFamily="2" charset="2"/>
              </a:rPr>
              <a:t>   - </a:t>
            </a:r>
            <a:r>
              <a:rPr lang="de-DE" sz="1200">
                <a:highlight>
                  <a:srgbClr val="00FF00"/>
                </a:highlight>
                <a:latin typeface="Arial" panose="020B0604020202020204" pitchFamily="34" charset="0"/>
                <a:cs typeface="Arial" panose="020B0604020202020204" pitchFamily="34" charset="0"/>
                <a:sym typeface="Wingdings" panose="05000000000000000000" pitchFamily="2" charset="2"/>
              </a:rPr>
              <a:t>green: Westphalian dialects (low German)</a:t>
            </a:r>
          </a:p>
          <a:p>
            <a:endParaRPr lang="de-DE" sz="1200">
              <a:latin typeface="Arial" panose="020B0604020202020204" pitchFamily="34" charset="0"/>
              <a:cs typeface="Arial" panose="020B0604020202020204" pitchFamily="34" charset="0"/>
              <a:sym typeface="Wingdings" panose="05000000000000000000" pitchFamily="2" charset="2"/>
            </a:endParaRPr>
          </a:p>
          <a:p>
            <a:r>
              <a:rPr lang="de-DE" sz="1200">
                <a:latin typeface="Arial" panose="020B0604020202020204" pitchFamily="34" charset="0"/>
                <a:cs typeface="Arial" panose="020B0604020202020204" pitchFamily="34" charset="0"/>
                <a:sym typeface="Wingdings" panose="05000000000000000000" pitchFamily="2" charset="2"/>
              </a:rPr>
              <a:t>   - </a:t>
            </a:r>
            <a:r>
              <a:rPr lang="de-DE" sz="1200">
                <a:highlight>
                  <a:srgbClr val="FF0000"/>
                </a:highlight>
                <a:latin typeface="Arial" panose="020B0604020202020204" pitchFamily="34" charset="0"/>
                <a:cs typeface="Arial" panose="020B0604020202020204" pitchFamily="34" charset="0"/>
                <a:sym typeface="Wingdings" panose="05000000000000000000" pitchFamily="2" charset="2"/>
              </a:rPr>
              <a:t>red: Lower Franconian dialects (low German)</a:t>
            </a:r>
          </a:p>
          <a:p>
            <a:endParaRPr lang="de-DE" sz="1200">
              <a:latin typeface="Arial" panose="020B0604020202020204" pitchFamily="34" charset="0"/>
              <a:cs typeface="Arial" panose="020B0604020202020204" pitchFamily="34" charset="0"/>
              <a:sym typeface="Wingdings" panose="05000000000000000000" pitchFamily="2" charset="2"/>
            </a:endParaRPr>
          </a:p>
          <a:p>
            <a:r>
              <a:rPr lang="de-DE" sz="1200">
                <a:latin typeface="Arial" panose="020B0604020202020204" pitchFamily="34" charset="0"/>
                <a:cs typeface="Arial" panose="020B0604020202020204" pitchFamily="34" charset="0"/>
                <a:sym typeface="Wingdings" panose="05000000000000000000" pitchFamily="2" charset="2"/>
              </a:rPr>
              <a:t>    Rhenian fan (transition zone)</a:t>
            </a:r>
          </a:p>
          <a:p>
            <a:r>
              <a:rPr lang="de-DE" sz="1200">
                <a:latin typeface="Arial" panose="020B0604020202020204" pitchFamily="34" charset="0"/>
                <a:cs typeface="Arial" panose="020B0604020202020204" pitchFamily="34" charset="0"/>
                <a:sym typeface="Wingdings" panose="05000000000000000000" pitchFamily="2" charset="2"/>
              </a:rPr>
              <a:t>             - </a:t>
            </a:r>
            <a:r>
              <a:rPr lang="de-DE" sz="1200" i="1">
                <a:latin typeface="Arial" panose="020B0604020202020204" pitchFamily="34" charset="0"/>
                <a:cs typeface="Arial" panose="020B0604020202020204" pitchFamily="34" charset="0"/>
                <a:sym typeface="Wingdings" panose="05000000000000000000" pitchFamily="2" charset="2"/>
              </a:rPr>
              <a:t>ek / ech</a:t>
            </a:r>
            <a:r>
              <a:rPr lang="de-DE" sz="1200">
                <a:latin typeface="Arial" panose="020B0604020202020204" pitchFamily="34" charset="0"/>
                <a:cs typeface="Arial" panose="020B0604020202020204" pitchFamily="34" charset="0"/>
                <a:sym typeface="Wingdings" panose="05000000000000000000" pitchFamily="2" charset="2"/>
              </a:rPr>
              <a:t>	Uerdingen line </a:t>
            </a:r>
          </a:p>
          <a:p>
            <a:r>
              <a:rPr lang="de-DE" sz="1200">
                <a:latin typeface="Arial" panose="020B0604020202020204" pitchFamily="34" charset="0"/>
                <a:cs typeface="Arial" panose="020B0604020202020204" pitchFamily="34" charset="0"/>
                <a:sym typeface="Wingdings" panose="05000000000000000000" pitchFamily="2" charset="2"/>
              </a:rPr>
              <a:t>             - </a:t>
            </a:r>
            <a:r>
              <a:rPr lang="de-DE" sz="1200" i="1">
                <a:latin typeface="Arial" panose="020B0604020202020204" pitchFamily="34" charset="0"/>
                <a:cs typeface="Arial" panose="020B0604020202020204" pitchFamily="34" charset="0"/>
                <a:sym typeface="Wingdings" panose="05000000000000000000" pitchFamily="2" charset="2"/>
              </a:rPr>
              <a:t>make / mache</a:t>
            </a:r>
            <a:r>
              <a:rPr lang="de-DE" sz="1200">
                <a:latin typeface="Arial" panose="020B0604020202020204" pitchFamily="34" charset="0"/>
                <a:cs typeface="Arial" panose="020B0604020202020204" pitchFamily="34" charset="0"/>
                <a:sym typeface="Wingdings" panose="05000000000000000000" pitchFamily="2" charset="2"/>
              </a:rPr>
              <a:t>	Benrath line</a:t>
            </a:r>
          </a:p>
          <a:p>
            <a:endParaRPr lang="de-DE" sz="1200">
              <a:latin typeface="Arial" panose="020B0604020202020204" pitchFamily="34" charset="0"/>
              <a:cs typeface="Arial" panose="020B0604020202020204" pitchFamily="34" charset="0"/>
              <a:sym typeface="Wingdings" panose="05000000000000000000" pitchFamily="2" charset="2"/>
            </a:endParaRPr>
          </a:p>
          <a:p>
            <a:r>
              <a:rPr lang="de-DE" sz="1200">
                <a:latin typeface="Arial" panose="020B0604020202020204" pitchFamily="34" charset="0"/>
                <a:cs typeface="Arial" panose="020B0604020202020204" pitchFamily="34" charset="0"/>
                <a:sym typeface="Wingdings" panose="05000000000000000000" pitchFamily="2" charset="2"/>
              </a:rPr>
              <a:t>   - </a:t>
            </a:r>
            <a:r>
              <a:rPr lang="de-DE" sz="1200">
                <a:highlight>
                  <a:srgbClr val="53EBF3"/>
                </a:highlight>
                <a:latin typeface="Arial" panose="020B0604020202020204" pitchFamily="34" charset="0"/>
                <a:cs typeface="Arial" panose="020B0604020202020204" pitchFamily="34" charset="0"/>
                <a:sym typeface="Wingdings" panose="05000000000000000000" pitchFamily="2" charset="2"/>
              </a:rPr>
              <a:t>blue: Franconian dialects (central German)</a:t>
            </a:r>
          </a:p>
          <a:p>
            <a:endParaRPr lang="de-DE"/>
          </a:p>
        </p:txBody>
      </p:sp>
    </p:spTree>
    <p:extLst>
      <p:ext uri="{BB962C8B-B14F-4D97-AF65-F5344CB8AC3E}">
        <p14:creationId xmlns:p14="http://schemas.microsoft.com/office/powerpoint/2010/main" val="42156833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a:t>Basic pronounciation and regional deviation</a:t>
            </a:r>
            <a:endParaRPr lang="de-DE" sz="2400" dirty="0"/>
          </a:p>
        </p:txBody>
      </p:sp>
      <p:sp>
        <p:nvSpPr>
          <p:cNvPr id="4" name="Foliennummernplatzhalter 3"/>
          <p:cNvSpPr>
            <a:spLocks noGrp="1"/>
          </p:cNvSpPr>
          <p:nvPr>
            <p:ph type="sldNum" sz="quarter" idx="10"/>
          </p:nvPr>
        </p:nvSpPr>
        <p:spPr/>
        <p:txBody>
          <a:bodyPr/>
          <a:lstStyle/>
          <a:p>
            <a:pPr>
              <a:defRPr/>
            </a:pPr>
            <a:fld id="{B3B96CEC-A54E-A248-8184-019B716A71FF}" type="slidenum">
              <a:rPr lang="de-DE" smtClean="0"/>
              <a:pPr>
                <a:defRPr/>
              </a:pPr>
              <a:t>20</a:t>
            </a:fld>
            <a:endParaRPr lang="de-DE"/>
          </a:p>
        </p:txBody>
      </p:sp>
      <p:sp>
        <p:nvSpPr>
          <p:cNvPr id="10" name="Inhaltsplatzhalter 9"/>
          <p:cNvSpPr>
            <a:spLocks noGrp="1"/>
          </p:cNvSpPr>
          <p:nvPr>
            <p:ph idx="1"/>
          </p:nvPr>
        </p:nvSpPr>
        <p:spPr>
          <a:xfrm>
            <a:off x="685800" y="990600"/>
            <a:ext cx="8229600" cy="5102696"/>
          </a:xfrm>
        </p:spPr>
        <p:txBody>
          <a:bodyPr/>
          <a:lstStyle/>
          <a:p>
            <a:r>
              <a:rPr lang="de-DE" sz="2000"/>
              <a:t>Sentence </a:t>
            </a:r>
            <a:r>
              <a:rPr lang="de-DE" sz="2000" baseline="30000"/>
              <a:t>#</a:t>
            </a:r>
            <a:r>
              <a:rPr lang="de-DE" sz="2000"/>
              <a:t>2 in Ripuarian dialect area</a:t>
            </a:r>
          </a:p>
          <a:p>
            <a:endParaRPr lang="de-DE" sz="2000"/>
          </a:p>
          <a:p>
            <a:endParaRPr lang="de-DE" sz="2000"/>
          </a:p>
          <a:p>
            <a:endParaRPr lang="de-DE" sz="2000"/>
          </a:p>
          <a:p>
            <a:endParaRPr lang="de-DE" sz="2000"/>
          </a:p>
          <a:p>
            <a:endParaRPr lang="de-DE" sz="2000"/>
          </a:p>
          <a:p>
            <a:r>
              <a:rPr lang="de-DE" sz="2000"/>
              <a:t>traditional claim: „The Ripuarian dialect area is relatively homogenous.“</a:t>
            </a:r>
          </a:p>
          <a:p>
            <a:r>
              <a:rPr lang="de-DE" sz="2000"/>
              <a:t>some words do not show any variation </a:t>
            </a:r>
          </a:p>
          <a:p>
            <a:pPr lvl="1"/>
            <a:r>
              <a:rPr lang="de-DE" sz="1600" b="1"/>
              <a:t>es, auf, zu, das, besser</a:t>
            </a:r>
          </a:p>
          <a:p>
            <a:r>
              <a:rPr lang="de-DE" sz="2000"/>
              <a:t>for the other words we assume a standard pronounciation</a:t>
            </a:r>
          </a:p>
          <a:p>
            <a:pPr lvl="1"/>
            <a:r>
              <a:rPr lang="de-DE" sz="1600">
                <a:solidFill>
                  <a:srgbClr val="0070C0"/>
                </a:solidFill>
                <a:latin typeface="Calibri" panose="020F0502020204030204" pitchFamily="34" charset="0"/>
                <a:ea typeface="Calibri" panose="020F0502020204030204" pitchFamily="34" charset="0"/>
                <a:cs typeface="Times New Roman" panose="02020603050405020304" pitchFamily="18" charset="0"/>
              </a:rPr>
              <a:t>hy:t, ɡlɪç, </a:t>
            </a:r>
            <a:r>
              <a:rPr lang="en-GB" sz="1600">
                <a:solidFill>
                  <a:srgbClr val="0070C0"/>
                </a:solidFill>
                <a:latin typeface="Calibri" panose="020F0502020204030204" pitchFamily="34" charset="0"/>
                <a:ea typeface="Calibri" panose="020F0502020204030204" pitchFamily="34" charset="0"/>
                <a:cs typeface="Times New Roman" panose="02020603050405020304" pitchFamily="18" charset="0"/>
              </a:rPr>
              <a:t>ʃn*</a:t>
            </a:r>
            <a:r>
              <a:rPr lang="de-DE" sz="1600">
                <a:solidFill>
                  <a:srgbClr val="0070C0"/>
                </a:solidFill>
                <a:latin typeface="Calibri" panose="020F0502020204030204" pitchFamily="34" charset="0"/>
                <a:ea typeface="Calibri" panose="020F0502020204030204" pitchFamily="34" charset="0"/>
                <a:cs typeface="Times New Roman" panose="02020603050405020304" pitchFamily="18" charset="0"/>
              </a:rPr>
              <a:t>ə, dan, ve*|vɪ*, v*d*, v*d*</a:t>
            </a:r>
          </a:p>
          <a:p>
            <a:r>
              <a:rPr lang="de-DE" sz="2000">
                <a:latin typeface="Calibri" panose="020F0502020204030204" pitchFamily="34" charset="0"/>
                <a:ea typeface="Calibri" panose="020F0502020204030204" pitchFamily="34" charset="0"/>
                <a:cs typeface="Times New Roman" panose="02020603050405020304" pitchFamily="18" charset="0"/>
              </a:rPr>
              <a:t>and localizable variants</a:t>
            </a:r>
          </a:p>
          <a:p>
            <a:pPr lvl="1"/>
            <a:r>
              <a:rPr lang="de-DE" sz="1600">
                <a:solidFill>
                  <a:srgbClr val="00B050"/>
                </a:solidFill>
                <a:latin typeface="Calibri" panose="020F0502020204030204" pitchFamily="34" charset="0"/>
                <a:ea typeface="Calibri" panose="020F0502020204030204" pitchFamily="34" charset="0"/>
                <a:cs typeface="Times New Roman" panose="02020603050405020304" pitchFamily="18" charset="0"/>
              </a:rPr>
              <a:t>hø:t, hœʁt, ɡlɪəχ, </a:t>
            </a:r>
            <a:r>
              <a:rPr lang="en-GB" sz="1600">
                <a:solidFill>
                  <a:srgbClr val="00B050"/>
                </a:solidFill>
                <a:latin typeface="Calibri" panose="020F0502020204030204" pitchFamily="34" charset="0"/>
                <a:ea typeface="Calibri" panose="020F0502020204030204" pitchFamily="34" charset="0"/>
                <a:cs typeface="Times New Roman" panose="02020603050405020304" pitchFamily="18" charset="0"/>
              </a:rPr>
              <a:t>ʃn*n, </a:t>
            </a:r>
            <a:r>
              <a:rPr lang="de-DE" sz="1600">
                <a:solidFill>
                  <a:srgbClr val="00B050"/>
                </a:solidFill>
                <a:latin typeface="Calibri" panose="020F0502020204030204" pitchFamily="34" charset="0"/>
                <a:ea typeface="Calibri" panose="020F0502020204030204" pitchFamily="34" charset="0"/>
                <a:cs typeface="Times New Roman" panose="02020603050405020304" pitchFamily="18" charset="0"/>
              </a:rPr>
              <a:t>da, ?y*|vø*|vʏ*, j*, v*ʁ*, v*ʁ*</a:t>
            </a:r>
          </a:p>
          <a:p>
            <a:pPr marL="0" indent="0">
              <a:buNone/>
            </a:pPr>
            <a:endParaRPr lang="de-DE" sz="120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de-DE" sz="1200">
                <a:latin typeface="Calibri" panose="020F0502020204030204" pitchFamily="34" charset="0"/>
                <a:ea typeface="Calibri" panose="020F0502020204030204" pitchFamily="34" charset="0"/>
                <a:cs typeface="Times New Roman" panose="02020603050405020304" pitchFamily="18" charset="0"/>
              </a:rPr>
              <a:t>* and ? denote wildcards in the search string for the word</a:t>
            </a:r>
          </a:p>
          <a:p>
            <a:pPr lvl="1"/>
            <a:endParaRPr lang="de-DE" sz="160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lvl="1"/>
            <a:endParaRPr lang="de-DE" sz="160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lvl="1"/>
            <a:endParaRPr lang="de-DE" sz="160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lvl="1"/>
            <a:endParaRPr lang="de-DE" sz="160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lvl="1"/>
            <a:endParaRPr lang="de-DE" sz="160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lvl="1"/>
            <a:endParaRPr lang="de-DE" sz="160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lvl="1"/>
            <a:endParaRPr lang="de-DE" sz="160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lvl="1"/>
            <a:endParaRPr lang="de-DE" sz="1600">
              <a:latin typeface="Calibri" panose="020F0502020204030204" pitchFamily="34" charset="0"/>
              <a:ea typeface="Calibri" panose="020F0502020204030204" pitchFamily="34" charset="0"/>
              <a:cs typeface="Times New Roman" panose="02020603050405020304" pitchFamily="18" charset="0"/>
            </a:endParaRPr>
          </a:p>
          <a:p>
            <a:pPr lvl="1"/>
            <a:endParaRPr lang="de-DE" sz="160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lvl="1"/>
            <a:endParaRPr lang="de-DE" sz="1600">
              <a:latin typeface="Calibri" panose="020F0502020204030204" pitchFamily="34" charset="0"/>
              <a:ea typeface="Calibri" panose="020F0502020204030204" pitchFamily="34" charset="0"/>
              <a:cs typeface="Times New Roman" panose="02020603050405020304" pitchFamily="18" charset="0"/>
            </a:endParaRPr>
          </a:p>
          <a:p>
            <a:pPr lvl="1"/>
            <a:endParaRPr lang="de-DE" sz="1600">
              <a:latin typeface="Calibri" panose="020F0502020204030204" pitchFamily="34" charset="0"/>
              <a:ea typeface="Calibri" panose="020F0502020204030204" pitchFamily="34" charset="0"/>
              <a:cs typeface="Times New Roman" panose="02020603050405020304" pitchFamily="18" charset="0"/>
            </a:endParaRPr>
          </a:p>
          <a:p>
            <a:pPr lvl="1"/>
            <a:endParaRPr lang="de-DE" sz="1600">
              <a:latin typeface="Calibri" panose="020F0502020204030204" pitchFamily="34" charset="0"/>
              <a:ea typeface="Calibri" panose="020F0502020204030204" pitchFamily="34" charset="0"/>
              <a:cs typeface="Times New Roman" panose="02020603050405020304" pitchFamily="18" charset="0"/>
            </a:endParaRPr>
          </a:p>
          <a:p>
            <a:pPr lvl="1"/>
            <a:endParaRPr lang="de-DE" sz="1600"/>
          </a:p>
          <a:p>
            <a:endParaRPr lang="de-DE" sz="2000"/>
          </a:p>
          <a:p>
            <a:r>
              <a:rPr lang="de-DE" sz="2000"/>
              <a:t>and deviations, which can be located</a:t>
            </a:r>
          </a:p>
          <a:p>
            <a:pPr marL="0" indent="0">
              <a:buNone/>
            </a:pPr>
            <a:endParaRPr lang="de-DE" dirty="0"/>
          </a:p>
        </p:txBody>
      </p:sp>
      <p:graphicFrame>
        <p:nvGraphicFramePr>
          <p:cNvPr id="7" name="Tabelle 6">
            <a:extLst>
              <a:ext uri="{FF2B5EF4-FFF2-40B4-BE49-F238E27FC236}">
                <a16:creationId xmlns:a16="http://schemas.microsoft.com/office/drawing/2014/main" id="{516E5708-5BF7-4D6D-AC1E-C812C60A6AA6}"/>
              </a:ext>
            </a:extLst>
          </p:cNvPr>
          <p:cNvGraphicFramePr>
            <a:graphicFrameLocks noGrp="1"/>
          </p:cNvGraphicFramePr>
          <p:nvPr>
            <p:extLst/>
          </p:nvPr>
        </p:nvGraphicFramePr>
        <p:xfrm>
          <a:off x="827584" y="1628800"/>
          <a:ext cx="7704860" cy="1296144"/>
        </p:xfrm>
        <a:graphic>
          <a:graphicData uri="http://schemas.openxmlformats.org/drawingml/2006/table">
            <a:tbl>
              <a:tblPr firstRow="1" firstCol="1" bandRow="1"/>
              <a:tblGrid>
                <a:gridCol w="288032">
                  <a:extLst>
                    <a:ext uri="{9D8B030D-6E8A-4147-A177-3AD203B41FA5}">
                      <a16:colId xmlns:a16="http://schemas.microsoft.com/office/drawing/2014/main" val="3591610002"/>
                    </a:ext>
                  </a:extLst>
                </a:gridCol>
                <a:gridCol w="576064">
                  <a:extLst>
                    <a:ext uri="{9D8B030D-6E8A-4147-A177-3AD203B41FA5}">
                      <a16:colId xmlns:a16="http://schemas.microsoft.com/office/drawing/2014/main" val="2884589900"/>
                    </a:ext>
                  </a:extLst>
                </a:gridCol>
                <a:gridCol w="504056">
                  <a:extLst>
                    <a:ext uri="{9D8B030D-6E8A-4147-A177-3AD203B41FA5}">
                      <a16:colId xmlns:a16="http://schemas.microsoft.com/office/drawing/2014/main" val="3929236075"/>
                    </a:ext>
                  </a:extLst>
                </a:gridCol>
                <a:gridCol w="576064">
                  <a:extLst>
                    <a:ext uri="{9D8B030D-6E8A-4147-A177-3AD203B41FA5}">
                      <a16:colId xmlns:a16="http://schemas.microsoft.com/office/drawing/2014/main" val="3197051439"/>
                    </a:ext>
                  </a:extLst>
                </a:gridCol>
                <a:gridCol w="504056">
                  <a:extLst>
                    <a:ext uri="{9D8B030D-6E8A-4147-A177-3AD203B41FA5}">
                      <a16:colId xmlns:a16="http://schemas.microsoft.com/office/drawing/2014/main" val="411780392"/>
                    </a:ext>
                  </a:extLst>
                </a:gridCol>
                <a:gridCol w="720080">
                  <a:extLst>
                    <a:ext uri="{9D8B030D-6E8A-4147-A177-3AD203B41FA5}">
                      <a16:colId xmlns:a16="http://schemas.microsoft.com/office/drawing/2014/main" val="438305807"/>
                    </a:ext>
                  </a:extLst>
                </a:gridCol>
                <a:gridCol w="576064">
                  <a:extLst>
                    <a:ext uri="{9D8B030D-6E8A-4147-A177-3AD203B41FA5}">
                      <a16:colId xmlns:a16="http://schemas.microsoft.com/office/drawing/2014/main" val="3339212977"/>
                    </a:ext>
                  </a:extLst>
                </a:gridCol>
                <a:gridCol w="1080120">
                  <a:extLst>
                    <a:ext uri="{9D8B030D-6E8A-4147-A177-3AD203B41FA5}">
                      <a16:colId xmlns:a16="http://schemas.microsoft.com/office/drawing/2014/main" val="4090647886"/>
                    </a:ext>
                  </a:extLst>
                </a:gridCol>
                <a:gridCol w="952834">
                  <a:extLst>
                    <a:ext uri="{9D8B030D-6E8A-4147-A177-3AD203B41FA5}">
                      <a16:colId xmlns:a16="http://schemas.microsoft.com/office/drawing/2014/main" val="3499354392"/>
                    </a:ext>
                  </a:extLst>
                </a:gridCol>
                <a:gridCol w="641930">
                  <a:extLst>
                    <a:ext uri="{9D8B030D-6E8A-4147-A177-3AD203B41FA5}">
                      <a16:colId xmlns:a16="http://schemas.microsoft.com/office/drawing/2014/main" val="3791005522"/>
                    </a:ext>
                  </a:extLst>
                </a:gridCol>
                <a:gridCol w="642780">
                  <a:extLst>
                    <a:ext uri="{9D8B030D-6E8A-4147-A177-3AD203B41FA5}">
                      <a16:colId xmlns:a16="http://schemas.microsoft.com/office/drawing/2014/main" val="1080684418"/>
                    </a:ext>
                  </a:extLst>
                </a:gridCol>
                <a:gridCol w="642780">
                  <a:extLst>
                    <a:ext uri="{9D8B030D-6E8A-4147-A177-3AD203B41FA5}">
                      <a16:colId xmlns:a16="http://schemas.microsoft.com/office/drawing/2014/main" val="1160222023"/>
                    </a:ext>
                  </a:extLst>
                </a:gridCol>
              </a:tblGrid>
              <a:tr h="625642">
                <a:tc>
                  <a:txBody>
                    <a:bodyPr/>
                    <a:lstStyle/>
                    <a:p>
                      <a:pPr>
                        <a:lnSpc>
                          <a:spcPct val="107000"/>
                        </a:lnSpc>
                        <a:spcAft>
                          <a:spcPts val="0"/>
                        </a:spcAft>
                      </a:pPr>
                      <a:r>
                        <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Es</a:t>
                      </a:r>
                    </a:p>
                    <a:p>
                      <a:pPr>
                        <a:lnSpc>
                          <a:spcPct val="107000"/>
                        </a:lnSpc>
                        <a:spcAft>
                          <a:spcPts val="0"/>
                        </a:spcAft>
                      </a:pPr>
                      <a:r>
                        <a:rPr lang="de-DE" sz="1100">
                          <a:solidFill>
                            <a:srgbClr val="9966FF"/>
                          </a:solidFill>
                          <a:effectLst/>
                          <a:latin typeface="Calibri" panose="020F0502020204030204" pitchFamily="34" charset="0"/>
                          <a:ea typeface="Calibri" panose="020F0502020204030204" pitchFamily="34" charset="0"/>
                          <a:cs typeface="Times New Roman" panose="02020603050405020304" pitchFamily="18" charset="0"/>
                        </a:rPr>
                        <a:t>It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hört</a:t>
                      </a:r>
                    </a:p>
                    <a:p>
                      <a:pPr>
                        <a:lnSpc>
                          <a:spcPct val="107000"/>
                        </a:lnSpc>
                        <a:spcAft>
                          <a:spcPts val="0"/>
                        </a:spcAft>
                      </a:pPr>
                      <a:r>
                        <a:rPr lang="de-DE" sz="1100">
                          <a:solidFill>
                            <a:srgbClr val="9966FF"/>
                          </a:solidFill>
                          <a:effectLst/>
                          <a:latin typeface="Calibri" panose="020F0502020204030204" pitchFamily="34" charset="0"/>
                          <a:ea typeface="Calibri" panose="020F0502020204030204" pitchFamily="34" charset="0"/>
                          <a:cs typeface="Times New Roman" panose="02020603050405020304" pitchFamily="18" charset="0"/>
                        </a:rPr>
                        <a:t>stops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gleich</a:t>
                      </a:r>
                    </a:p>
                    <a:p>
                      <a:pPr>
                        <a:lnSpc>
                          <a:spcPct val="107000"/>
                        </a:lnSpc>
                        <a:spcAft>
                          <a:spcPts val="0"/>
                        </a:spcAft>
                      </a:pPr>
                      <a:r>
                        <a:rPr lang="de-DE" sz="1100">
                          <a:solidFill>
                            <a:srgbClr val="9966FF"/>
                          </a:solidFill>
                          <a:effectLst/>
                          <a:latin typeface="Calibri" panose="020F0502020204030204" pitchFamily="34" charset="0"/>
                          <a:ea typeface="Calibri" panose="020F0502020204030204" pitchFamily="34" charset="0"/>
                          <a:cs typeface="Times New Roman" panose="02020603050405020304" pitchFamily="18" charset="0"/>
                        </a:rPr>
                        <a:t>soon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auf</a:t>
                      </a:r>
                    </a:p>
                    <a:p>
                      <a:pPr>
                        <a:lnSpc>
                          <a:spcPct val="107000"/>
                        </a:lnSpc>
                        <a:spcAft>
                          <a:spcPts val="0"/>
                        </a:spcAft>
                      </a:pPr>
                      <a:r>
                        <a:rPr lang="de-DE" sz="1100">
                          <a:solidFill>
                            <a:srgbClr val="9966FF"/>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zu</a:t>
                      </a:r>
                    </a:p>
                    <a:p>
                      <a:pPr>
                        <a:lnSpc>
                          <a:spcPct val="107000"/>
                        </a:lnSpc>
                        <a:spcAft>
                          <a:spcPts val="0"/>
                        </a:spcAft>
                      </a:pPr>
                      <a:r>
                        <a:rPr lang="de-DE" sz="1100">
                          <a:solidFill>
                            <a:srgbClr val="9966FF"/>
                          </a:solidFill>
                          <a:effectLst/>
                          <a:latin typeface="Calibri" panose="020F0502020204030204" pitchFamily="34" charset="0"/>
                          <a:ea typeface="Calibri" panose="020F0502020204030204" pitchFamily="34" charset="0"/>
                          <a:cs typeface="Times New Roman" panose="02020603050405020304" pitchFamily="18" charset="0"/>
                        </a:rPr>
                        <a:t>to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schneien</a:t>
                      </a:r>
                    </a:p>
                    <a:p>
                      <a:pPr>
                        <a:lnSpc>
                          <a:spcPct val="107000"/>
                        </a:lnSpc>
                        <a:spcAft>
                          <a:spcPts val="0"/>
                        </a:spcAft>
                      </a:pPr>
                      <a:r>
                        <a:rPr lang="de-DE" sz="1100">
                          <a:solidFill>
                            <a:srgbClr val="9966FF"/>
                          </a:solidFill>
                          <a:effectLst/>
                          <a:latin typeface="Calibri" panose="020F0502020204030204" pitchFamily="34" charset="0"/>
                          <a:ea typeface="Calibri" panose="020F0502020204030204" pitchFamily="34" charset="0"/>
                          <a:cs typeface="Times New Roman" panose="02020603050405020304" pitchFamily="18" charset="0"/>
                        </a:rPr>
                        <a:t>snow</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dann</a:t>
                      </a:r>
                    </a:p>
                    <a:p>
                      <a:pPr>
                        <a:lnSpc>
                          <a:spcPct val="107000"/>
                        </a:lnSpc>
                        <a:spcAft>
                          <a:spcPts val="0"/>
                        </a:spcAft>
                      </a:pPr>
                      <a:r>
                        <a:rPr lang="de-DE" sz="1100">
                          <a:solidFill>
                            <a:srgbClr val="9966FF"/>
                          </a:solidFill>
                          <a:effectLst/>
                          <a:latin typeface="Calibri" panose="020F0502020204030204" pitchFamily="34" charset="0"/>
                          <a:ea typeface="Calibri" panose="020F0502020204030204" pitchFamily="34" charset="0"/>
                          <a:cs typeface="Times New Roman" panose="02020603050405020304" pitchFamily="18" charset="0"/>
                        </a:rPr>
                        <a:t>then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wird</a:t>
                      </a:r>
                    </a:p>
                    <a:p>
                      <a:pPr>
                        <a:lnSpc>
                          <a:spcPct val="107000"/>
                        </a:lnSpc>
                        <a:spcAft>
                          <a:spcPts val="0"/>
                        </a:spcAft>
                      </a:pPr>
                      <a:r>
                        <a:rPr lang="de-DE" sz="1100">
                          <a:solidFill>
                            <a:srgbClr val="9966FF"/>
                          </a:solidFill>
                          <a:effectLst/>
                          <a:latin typeface="Calibri" panose="020F0502020204030204" pitchFamily="34" charset="0"/>
                          <a:ea typeface="Calibri" panose="020F0502020204030204" pitchFamily="34" charset="0"/>
                          <a:cs typeface="Times New Roman" panose="02020603050405020304" pitchFamily="18" charset="0"/>
                        </a:rPr>
                        <a:t>becomes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das </a:t>
                      </a:r>
                    </a:p>
                    <a:p>
                      <a:pPr>
                        <a:lnSpc>
                          <a:spcPct val="107000"/>
                        </a:lnSpc>
                        <a:spcAft>
                          <a:spcPts val="0"/>
                        </a:spcAft>
                      </a:pPr>
                      <a:r>
                        <a:rPr lang="de-DE" sz="1100">
                          <a:solidFill>
                            <a:srgbClr val="9966FF"/>
                          </a:solidFill>
                          <a:effectLst/>
                          <a:latin typeface="Calibri" panose="020F0502020204030204" pitchFamily="34" charset="0"/>
                          <a:ea typeface="Calibri" panose="020F0502020204030204" pitchFamily="34" charset="0"/>
                          <a:cs typeface="Times New Roman" panose="02020603050405020304" pitchFamily="18" charset="0"/>
                        </a:rPr>
                        <a:t>the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Wetter</a:t>
                      </a:r>
                    </a:p>
                    <a:p>
                      <a:pPr>
                        <a:lnSpc>
                          <a:spcPct val="107000"/>
                        </a:lnSpc>
                        <a:spcAft>
                          <a:spcPts val="0"/>
                        </a:spcAft>
                      </a:pPr>
                      <a:r>
                        <a:rPr lang="de-DE" sz="1100">
                          <a:solidFill>
                            <a:srgbClr val="9966FF"/>
                          </a:solidFill>
                          <a:effectLst/>
                          <a:latin typeface="Calibri" panose="020F0502020204030204" pitchFamily="34" charset="0"/>
                          <a:ea typeface="Calibri" panose="020F0502020204030204" pitchFamily="34" charset="0"/>
                          <a:cs typeface="Times New Roman" panose="02020603050405020304" pitchFamily="18" charset="0"/>
                        </a:rPr>
                        <a:t>weather</a:t>
                      </a:r>
                      <a:r>
                        <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wieder</a:t>
                      </a:r>
                    </a:p>
                    <a:p>
                      <a:pPr>
                        <a:lnSpc>
                          <a:spcPct val="107000"/>
                        </a:lnSpc>
                        <a:spcAft>
                          <a:spcPts val="0"/>
                        </a:spcAft>
                      </a:pPr>
                      <a:r>
                        <a:rPr lang="de-DE" sz="1100">
                          <a:solidFill>
                            <a:srgbClr val="9966FF"/>
                          </a:solidFill>
                          <a:effectLst/>
                          <a:latin typeface="Calibri" panose="020F0502020204030204" pitchFamily="34" charset="0"/>
                          <a:ea typeface="Calibri" panose="020F0502020204030204" pitchFamily="34" charset="0"/>
                          <a:cs typeface="Times New Roman" panose="02020603050405020304" pitchFamily="18" charset="0"/>
                        </a:rPr>
                        <a:t>again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besser</a:t>
                      </a:r>
                    </a:p>
                    <a:p>
                      <a:pPr>
                        <a:lnSpc>
                          <a:spcPct val="107000"/>
                        </a:lnSpc>
                        <a:spcAft>
                          <a:spcPts val="0"/>
                        </a:spcAft>
                      </a:pPr>
                      <a:r>
                        <a:rPr lang="de-DE" sz="1100">
                          <a:solidFill>
                            <a:srgbClr val="9966FF"/>
                          </a:solidFill>
                          <a:effectLst/>
                          <a:latin typeface="Calibri" panose="020F0502020204030204" pitchFamily="34" charset="0"/>
                          <a:ea typeface="Calibri" panose="020F0502020204030204" pitchFamily="34" charset="0"/>
                          <a:cs typeface="Times New Roman" panose="02020603050405020304" pitchFamily="18" charset="0"/>
                        </a:rPr>
                        <a:t>better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933810"/>
                  </a:ext>
                </a:extLst>
              </a:tr>
              <a:tr h="238454">
                <a:tc>
                  <a:txBody>
                    <a:bodyPr/>
                    <a:lstStyle/>
                    <a:p>
                      <a:pPr>
                        <a:lnSpc>
                          <a:spcPct val="107000"/>
                        </a:lnSpc>
                        <a:spcAft>
                          <a:spcPts val="0"/>
                        </a:spcAft>
                      </a:pPr>
                      <a:r>
                        <a:rPr lang="de-DE" sz="1100" b="1">
                          <a:effectLst/>
                          <a:latin typeface="Calibri" panose="020F0502020204030204" pitchFamily="34" charset="0"/>
                          <a:ea typeface="Calibri" panose="020F0502020204030204" pitchFamily="34" charset="0"/>
                          <a:cs typeface="Times New Roman" panose="02020603050405020304" pitchFamily="18" charset="0"/>
                        </a:rPr>
                        <a:t>ət</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hy:t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ɡlɪç</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b="1">
                          <a:effectLst/>
                          <a:latin typeface="Calibri" panose="020F0502020204030204" pitchFamily="34" charset="0"/>
                          <a:ea typeface="Calibri" panose="020F0502020204030204" pitchFamily="34" charset="0"/>
                          <a:cs typeface="Calibri" panose="020F0502020204030204" pitchFamily="34" charset="0"/>
                        </a:rPr>
                        <a:t>ɔ</a:t>
                      </a:r>
                      <a:r>
                        <a:rPr lang="de-DE" sz="1100" b="1">
                          <a:effectLst/>
                          <a:latin typeface="Calibri" panose="020F0502020204030204" pitchFamily="34" charset="0"/>
                          <a:ea typeface="Calibri" panose="020F0502020204030204" pitchFamily="34" charset="0"/>
                          <a:cs typeface="Times New Roman" panose="02020603050405020304" pitchFamily="18" charset="0"/>
                        </a:rPr>
                        <a:t>p</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b="1">
                          <a:effectLst/>
                          <a:latin typeface="Calibri" panose="020F0502020204030204" pitchFamily="34" charset="0"/>
                          <a:ea typeface="Calibri" panose="020F0502020204030204" pitchFamily="34" charset="0"/>
                          <a:cs typeface="Times New Roman" panose="02020603050405020304" pitchFamily="18" charset="0"/>
                        </a:rPr>
                        <a:t>ts</a:t>
                      </a:r>
                      <a:r>
                        <a:rPr lang="de-DE" sz="1100" b="1">
                          <a:effectLst/>
                          <a:latin typeface="Calibri" panose="020F0502020204030204" pitchFamily="34" charset="0"/>
                          <a:ea typeface="Calibri" panose="020F0502020204030204" pitchFamily="34" charset="0"/>
                          <a:cs typeface="Calibri" panose="020F0502020204030204" pitchFamily="34" charset="0"/>
                        </a:rPr>
                        <a:t>ʊ</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10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ʃn*</a:t>
                      </a:r>
                      <a:r>
                        <a:rPr lang="de-DE" sz="110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ə</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dan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ve*|vɪ*</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b="1">
                          <a:effectLst/>
                          <a:latin typeface="Calibri" panose="020F0502020204030204" pitchFamily="34" charset="0"/>
                          <a:ea typeface="Calibri" panose="020F0502020204030204" pitchFamily="34" charset="0"/>
                          <a:cs typeface="Times New Roman" panose="02020603050405020304" pitchFamily="18" charset="0"/>
                        </a:rPr>
                        <a:t>ət</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v*d*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v*d*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b="1">
                          <a:effectLst/>
                          <a:latin typeface="Calibri" panose="020F0502020204030204" pitchFamily="34" charset="0"/>
                          <a:ea typeface="Calibri" panose="020F0502020204030204" pitchFamily="34" charset="0"/>
                          <a:cs typeface="Times New Roman" panose="02020603050405020304" pitchFamily="18" charset="0"/>
                        </a:rPr>
                        <a:t>bɛsɐ</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8312027"/>
                  </a:ext>
                </a:extLst>
              </a:tr>
              <a:tr h="216024">
                <a:tc>
                  <a:txBody>
                    <a:bodyPr/>
                    <a:lstStyle/>
                    <a:p>
                      <a:pPr>
                        <a:lnSpc>
                          <a:spcPct val="107000"/>
                        </a:lnSpc>
                        <a:spcAft>
                          <a:spcPts val="0"/>
                        </a:spcAft>
                      </a:pPr>
                      <a:r>
                        <a:rPr lang="de-DE"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hø:t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ɡlɪəχ</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10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ʃn*n</a:t>
                      </a:r>
                      <a:endParaRPr lang="de-DE" sz="110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?y*|vø*|vʏ*</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b="1">
                          <a:effectLst/>
                          <a:latin typeface="Calibri" panose="020F0502020204030204" pitchFamily="34" charset="0"/>
                          <a:ea typeface="Calibri" panose="020F0502020204030204" pitchFamily="34" charset="0"/>
                          <a:cs typeface="Times New Roman" panose="02020603050405020304" pitchFamily="18" charset="0"/>
                        </a:rPr>
                        <a:t>dat</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v*ʁ*</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v*ʁ*</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9938192"/>
                  </a:ext>
                </a:extLst>
              </a:tr>
              <a:tr h="216024">
                <a:tc>
                  <a:txBody>
                    <a:bodyPr/>
                    <a:lstStyle/>
                    <a:p>
                      <a:pPr>
                        <a:lnSpc>
                          <a:spcPct val="107000"/>
                        </a:lnSpc>
                        <a:spcAft>
                          <a:spcPts val="0"/>
                        </a:spcAft>
                      </a:pPr>
                      <a:r>
                        <a:rPr lang="de-DE"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hœʁt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j*</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de-DE"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56586119"/>
                  </a:ext>
                </a:extLst>
              </a:tr>
            </a:tbl>
          </a:graphicData>
        </a:graphic>
      </p:graphicFrame>
    </p:spTree>
    <p:extLst>
      <p:ext uri="{BB962C8B-B14F-4D97-AF65-F5344CB8AC3E}">
        <p14:creationId xmlns:p14="http://schemas.microsoft.com/office/powerpoint/2010/main" val="15901362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b="1"/>
              <a:t>Way to a more precise local identification</a:t>
            </a:r>
            <a:endParaRPr lang="de-DE" sz="2400" b="1" dirty="0"/>
          </a:p>
        </p:txBody>
      </p:sp>
      <p:sp>
        <p:nvSpPr>
          <p:cNvPr id="4" name="Foliennummernplatzhalter 3"/>
          <p:cNvSpPr>
            <a:spLocks noGrp="1"/>
          </p:cNvSpPr>
          <p:nvPr>
            <p:ph type="sldNum" sz="quarter" idx="10"/>
          </p:nvPr>
        </p:nvSpPr>
        <p:spPr/>
        <p:txBody>
          <a:bodyPr/>
          <a:lstStyle/>
          <a:p>
            <a:pPr>
              <a:defRPr/>
            </a:pPr>
            <a:fld id="{B3B96CEC-A54E-A248-8184-019B716A71FF}" type="slidenum">
              <a:rPr lang="de-DE" smtClean="0"/>
              <a:pPr>
                <a:defRPr/>
              </a:pPr>
              <a:t>21</a:t>
            </a:fld>
            <a:endParaRPr lang="de-DE"/>
          </a:p>
        </p:txBody>
      </p:sp>
      <p:sp>
        <p:nvSpPr>
          <p:cNvPr id="10" name="Inhaltsplatzhalter 9"/>
          <p:cNvSpPr>
            <a:spLocks noGrp="1"/>
          </p:cNvSpPr>
          <p:nvPr>
            <p:ph idx="1"/>
          </p:nvPr>
        </p:nvSpPr>
        <p:spPr>
          <a:xfrm>
            <a:off x="685800" y="990600"/>
            <a:ext cx="8229600" cy="5102696"/>
          </a:xfrm>
        </p:spPr>
        <p:txBody>
          <a:bodyPr/>
          <a:lstStyle/>
          <a:p>
            <a:r>
              <a:rPr lang="de-DE" sz="2000"/>
              <a:t>Theoretical Distribution of variants of „wird“: [vi:t], [vy:t]/[vö:t], [gett]</a:t>
            </a:r>
            <a:endParaRPr lang="de-DE" sz="1200"/>
          </a:p>
          <a:p>
            <a:pPr marL="0" indent="0">
              <a:buNone/>
            </a:pPr>
            <a:endParaRPr lang="de-DE" sz="2000"/>
          </a:p>
          <a:p>
            <a:pPr lvl="2"/>
            <a:r>
              <a:rPr lang="de-DE" sz="1200"/>
              <a:t>Standard Ripuarian [vi:t]</a:t>
            </a:r>
          </a:p>
          <a:p>
            <a:pPr lvl="2"/>
            <a:endParaRPr lang="de-DE" sz="1200"/>
          </a:p>
          <a:p>
            <a:pPr lvl="2"/>
            <a:r>
              <a:rPr lang="de-DE" sz="1200"/>
              <a:t>Northern Range [vy:t]/[vö:t]</a:t>
            </a:r>
          </a:p>
          <a:p>
            <a:pPr lvl="2"/>
            <a:endParaRPr lang="de-DE" sz="1200"/>
          </a:p>
          <a:p>
            <a:pPr lvl="2"/>
            <a:r>
              <a:rPr lang="de-DE" sz="1200"/>
              <a:t>High Venn [gett]</a:t>
            </a:r>
          </a:p>
          <a:p>
            <a:endParaRPr lang="de-DE" sz="2000"/>
          </a:p>
          <a:p>
            <a:endParaRPr lang="de-DE" sz="2000"/>
          </a:p>
          <a:p>
            <a:endParaRPr lang="de-DE" sz="2000"/>
          </a:p>
          <a:p>
            <a:endParaRPr lang="de-DE" sz="2000"/>
          </a:p>
          <a:p>
            <a:endParaRPr lang="de-DE" sz="2000"/>
          </a:p>
          <a:p>
            <a:endParaRPr lang="de-DE" sz="2000"/>
          </a:p>
          <a:p>
            <a:pPr marL="0" indent="0">
              <a:buNone/>
            </a:pPr>
            <a:endParaRPr lang="de-DE" sz="2000"/>
          </a:p>
          <a:p>
            <a:r>
              <a:rPr lang="de-DE" sz="2000"/>
              <a:t>Distribution can be found in the maps of Wenker as well !</a:t>
            </a:r>
          </a:p>
          <a:p>
            <a:pPr marL="0" indent="0">
              <a:buNone/>
            </a:pPr>
            <a:endParaRPr lang="de-DE" sz="2000"/>
          </a:p>
          <a:p>
            <a:endParaRPr lang="de-DE" dirty="0"/>
          </a:p>
        </p:txBody>
      </p:sp>
      <p:pic>
        <p:nvPicPr>
          <p:cNvPr id="5" name="Grafik 4">
            <a:extLst>
              <a:ext uri="{FF2B5EF4-FFF2-40B4-BE49-F238E27FC236}">
                <a16:creationId xmlns:a16="http://schemas.microsoft.com/office/drawing/2014/main" id="{7E61169F-7FCC-4EE5-BFC9-D4CC15AE01A8}"/>
              </a:ext>
            </a:extLst>
          </p:cNvPr>
          <p:cNvPicPr>
            <a:picLocks noChangeAspect="1"/>
          </p:cNvPicPr>
          <p:nvPr/>
        </p:nvPicPr>
        <p:blipFill>
          <a:blip r:embed="rId2"/>
          <a:stretch>
            <a:fillRect/>
          </a:stretch>
        </p:blipFill>
        <p:spPr>
          <a:xfrm>
            <a:off x="3851920" y="1473621"/>
            <a:ext cx="4908036" cy="3910757"/>
          </a:xfrm>
          <a:prstGeom prst="rect">
            <a:avLst/>
          </a:prstGeom>
        </p:spPr>
      </p:pic>
    </p:spTree>
    <p:extLst>
      <p:ext uri="{BB962C8B-B14F-4D97-AF65-F5344CB8AC3E}">
        <p14:creationId xmlns:p14="http://schemas.microsoft.com/office/powerpoint/2010/main" val="19092288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b="1">
                <a:solidFill>
                  <a:srgbClr val="000000"/>
                </a:solidFill>
              </a:rPr>
              <a:t>Way to a more precise local identification</a:t>
            </a:r>
            <a:endParaRPr lang="de-DE" dirty="0"/>
          </a:p>
        </p:txBody>
      </p:sp>
      <p:sp>
        <p:nvSpPr>
          <p:cNvPr id="4" name="Foliennummernplatzhalter 3"/>
          <p:cNvSpPr>
            <a:spLocks noGrp="1"/>
          </p:cNvSpPr>
          <p:nvPr>
            <p:ph type="sldNum" sz="quarter" idx="10"/>
          </p:nvPr>
        </p:nvSpPr>
        <p:spPr/>
        <p:txBody>
          <a:bodyPr/>
          <a:lstStyle/>
          <a:p>
            <a:pPr>
              <a:defRPr/>
            </a:pPr>
            <a:fld id="{B3B96CEC-A54E-A248-8184-019B716A71FF}" type="slidenum">
              <a:rPr lang="de-DE" smtClean="0"/>
              <a:pPr>
                <a:defRPr/>
              </a:pPr>
              <a:t>22</a:t>
            </a:fld>
            <a:endParaRPr lang="de-DE"/>
          </a:p>
        </p:txBody>
      </p:sp>
      <p:sp>
        <p:nvSpPr>
          <p:cNvPr id="10" name="Inhaltsplatzhalter 9"/>
          <p:cNvSpPr>
            <a:spLocks noGrp="1"/>
          </p:cNvSpPr>
          <p:nvPr>
            <p:ph idx="1"/>
          </p:nvPr>
        </p:nvSpPr>
        <p:spPr>
          <a:xfrm>
            <a:off x="685800" y="990600"/>
            <a:ext cx="8229600" cy="5102696"/>
          </a:xfrm>
        </p:spPr>
        <p:txBody>
          <a:bodyPr/>
          <a:lstStyle/>
          <a:p>
            <a:r>
              <a:rPr lang="de-DE" sz="2000"/>
              <a:t>For every word there exists a different geographical distribution!</a:t>
            </a:r>
          </a:p>
          <a:p>
            <a:endParaRPr lang="de-DE" dirty="0"/>
          </a:p>
        </p:txBody>
      </p:sp>
      <p:pic>
        <p:nvPicPr>
          <p:cNvPr id="7" name="Grafik 6">
            <a:extLst>
              <a:ext uri="{FF2B5EF4-FFF2-40B4-BE49-F238E27FC236}">
                <a16:creationId xmlns:a16="http://schemas.microsoft.com/office/drawing/2014/main" id="{D69B02DA-7F49-48F3-A42B-CDBD6D1C226A}"/>
              </a:ext>
            </a:extLst>
          </p:cNvPr>
          <p:cNvPicPr/>
          <p:nvPr/>
        </p:nvPicPr>
        <p:blipFill>
          <a:blip r:embed="rId2"/>
          <a:stretch>
            <a:fillRect/>
          </a:stretch>
        </p:blipFill>
        <p:spPr>
          <a:xfrm>
            <a:off x="1403648" y="1522139"/>
            <a:ext cx="6192688" cy="4660057"/>
          </a:xfrm>
          <a:prstGeom prst="rect">
            <a:avLst/>
          </a:prstGeom>
        </p:spPr>
      </p:pic>
    </p:spTree>
    <p:extLst>
      <p:ext uri="{BB962C8B-B14F-4D97-AF65-F5344CB8AC3E}">
        <p14:creationId xmlns:p14="http://schemas.microsoft.com/office/powerpoint/2010/main" val="34803334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b="1"/>
              <a:t>Distribution of the local distributions of the 6 words of sentence #2</a:t>
            </a:r>
            <a:endParaRPr lang="de-DE" sz="2400" b="1" dirty="0"/>
          </a:p>
        </p:txBody>
      </p:sp>
      <p:sp>
        <p:nvSpPr>
          <p:cNvPr id="4" name="Foliennummernplatzhalter 3"/>
          <p:cNvSpPr>
            <a:spLocks noGrp="1"/>
          </p:cNvSpPr>
          <p:nvPr>
            <p:ph type="sldNum" sz="quarter" idx="10"/>
          </p:nvPr>
        </p:nvSpPr>
        <p:spPr/>
        <p:txBody>
          <a:bodyPr/>
          <a:lstStyle/>
          <a:p>
            <a:pPr>
              <a:defRPr/>
            </a:pPr>
            <a:fld id="{B3B96CEC-A54E-A248-8184-019B716A71FF}" type="slidenum">
              <a:rPr lang="de-DE" smtClean="0"/>
              <a:pPr>
                <a:defRPr/>
              </a:pPr>
              <a:t>23</a:t>
            </a:fld>
            <a:endParaRPr lang="de-DE"/>
          </a:p>
        </p:txBody>
      </p:sp>
      <p:sp>
        <p:nvSpPr>
          <p:cNvPr id="10" name="Inhaltsplatzhalter 9"/>
          <p:cNvSpPr>
            <a:spLocks noGrp="1"/>
          </p:cNvSpPr>
          <p:nvPr>
            <p:ph idx="1"/>
          </p:nvPr>
        </p:nvSpPr>
        <p:spPr>
          <a:xfrm>
            <a:off x="685800" y="990600"/>
            <a:ext cx="8229600" cy="5102696"/>
          </a:xfrm>
        </p:spPr>
        <p:txBody>
          <a:bodyPr/>
          <a:lstStyle/>
          <a:p>
            <a:r>
              <a:rPr lang="de-DE" sz="2000"/>
              <a:t>Local deviations of standard Ripuarian (zones estimated from data)</a:t>
            </a:r>
          </a:p>
          <a:p>
            <a:pPr lvl="2"/>
            <a:r>
              <a:rPr lang="de-DE" sz="1400">
                <a:latin typeface="Arial" panose="020B0604020202020204" pitchFamily="34" charset="0"/>
                <a:cs typeface="Arial" panose="020B0604020202020204" pitchFamily="34" charset="0"/>
              </a:rPr>
              <a:t>Standard: ət </a:t>
            </a:r>
            <a:r>
              <a:rPr lang="de-DE" sz="1400" b="1">
                <a:latin typeface="Arial" panose="020B0604020202020204" pitchFamily="34" charset="0"/>
                <a:cs typeface="Arial" panose="020B0604020202020204" pitchFamily="34" charset="0"/>
              </a:rPr>
              <a:t>hyːt</a:t>
            </a:r>
            <a:r>
              <a:rPr lang="de-DE" sz="1400">
                <a:latin typeface="Arial" panose="020B0604020202020204" pitchFamily="34" charset="0"/>
                <a:cs typeface="Arial" panose="020B0604020202020204" pitchFamily="34" charset="0"/>
              </a:rPr>
              <a:t> ɡlɪç ɔp tsə </a:t>
            </a:r>
            <a:r>
              <a:rPr lang="de-DE" sz="1400" b="1">
                <a:latin typeface="Arial" panose="020B0604020202020204" pitchFamily="34" charset="0"/>
                <a:cs typeface="Arial" panose="020B0604020202020204" pitchFamily="34" charset="0"/>
              </a:rPr>
              <a:t>ʃneɪə</a:t>
            </a:r>
            <a:r>
              <a:rPr lang="de-DE" sz="1400">
                <a:latin typeface="Arial" panose="020B0604020202020204" pitchFamily="34" charset="0"/>
                <a:cs typeface="Arial" panose="020B0604020202020204" pitchFamily="34" charset="0"/>
              </a:rPr>
              <a:t> </a:t>
            </a:r>
            <a:r>
              <a:rPr lang="de-DE" sz="1400" b="1">
                <a:latin typeface="Arial" panose="020B0604020202020204" pitchFamily="34" charset="0"/>
                <a:cs typeface="Arial" panose="020B0604020202020204" pitchFamily="34" charset="0"/>
              </a:rPr>
              <a:t>dan veːt </a:t>
            </a:r>
            <a:r>
              <a:rPr lang="de-DE" sz="1400">
                <a:latin typeface="Arial" panose="020B0604020202020204" pitchFamily="34" charset="0"/>
                <a:cs typeface="Arial" panose="020B0604020202020204" pitchFamily="34" charset="0"/>
              </a:rPr>
              <a:t>dat </a:t>
            </a:r>
            <a:r>
              <a:rPr lang="de-DE" sz="1400" b="1">
                <a:latin typeface="Arial" panose="020B0604020202020204" pitchFamily="34" charset="0"/>
                <a:cs typeface="Arial" panose="020B0604020202020204" pitchFamily="34" charset="0"/>
              </a:rPr>
              <a:t>vɛdɐ vɪdɐ </a:t>
            </a:r>
            <a:r>
              <a:rPr lang="de-DE" sz="1400">
                <a:latin typeface="Arial" panose="020B0604020202020204" pitchFamily="34" charset="0"/>
                <a:cs typeface="Arial" panose="020B0604020202020204" pitchFamily="34" charset="0"/>
              </a:rPr>
              <a:t>bɛsɐ </a:t>
            </a:r>
          </a:p>
          <a:p>
            <a:pPr lvl="2"/>
            <a:endParaRPr lang="de-DE" sz="1200"/>
          </a:p>
          <a:p>
            <a:pPr lvl="2"/>
            <a:r>
              <a:rPr lang="de-DE" sz="1200"/>
              <a:t>1 hört [hœʁt]</a:t>
            </a:r>
          </a:p>
          <a:p>
            <a:pPr lvl="2"/>
            <a:r>
              <a:rPr lang="de-DE" sz="1200"/>
              <a:t>2 hört [høːt]</a:t>
            </a:r>
          </a:p>
          <a:p>
            <a:pPr lvl="2"/>
            <a:r>
              <a:rPr lang="de-DE" sz="1200"/>
              <a:t>3 schneien [ʃnəɪən]</a:t>
            </a:r>
          </a:p>
          <a:p>
            <a:pPr lvl="2"/>
            <a:r>
              <a:rPr lang="de-DE" sz="1200"/>
              <a:t>4 dann [da]</a:t>
            </a:r>
          </a:p>
          <a:p>
            <a:pPr lvl="2"/>
            <a:r>
              <a:rPr lang="de-DE" sz="1200"/>
              <a:t>5 wird [jɛt]</a:t>
            </a:r>
          </a:p>
          <a:p>
            <a:pPr lvl="2"/>
            <a:r>
              <a:rPr lang="de-DE" sz="1200"/>
              <a:t>6 wird [vøːt]</a:t>
            </a:r>
          </a:p>
          <a:p>
            <a:pPr lvl="2"/>
            <a:r>
              <a:rPr lang="de-DE" sz="1200"/>
              <a:t>7 Wetter [vɛːʁ]</a:t>
            </a:r>
          </a:p>
          <a:p>
            <a:pPr lvl="2"/>
            <a:r>
              <a:rPr lang="de-DE" sz="1200"/>
              <a:t>8 wieder [vɪɐ]</a:t>
            </a:r>
          </a:p>
          <a:p>
            <a:pPr marL="914400" lvl="2" indent="0">
              <a:buNone/>
            </a:pPr>
            <a:endParaRPr lang="de-DE"/>
          </a:p>
          <a:p>
            <a:pPr marL="914400" lvl="2" indent="0">
              <a:buNone/>
            </a:pPr>
            <a:endParaRPr lang="de-DE" sz="400"/>
          </a:p>
          <a:p>
            <a:pPr marL="0" indent="0">
              <a:buNone/>
            </a:pPr>
            <a:endParaRPr lang="de-DE" sz="2000"/>
          </a:p>
          <a:p>
            <a:pPr marL="0" indent="0">
              <a:buNone/>
            </a:pPr>
            <a:r>
              <a:rPr lang="de-DE" sz="2000"/>
              <a:t>		</a:t>
            </a:r>
          </a:p>
          <a:p>
            <a:endParaRPr lang="de-DE" sz="2000"/>
          </a:p>
          <a:p>
            <a:endParaRPr lang="de-DE" sz="2000"/>
          </a:p>
          <a:p>
            <a:endParaRPr lang="de-DE" sz="2000"/>
          </a:p>
          <a:p>
            <a:endParaRPr lang="de-DE" sz="2000"/>
          </a:p>
          <a:p>
            <a:endParaRPr lang="de-DE" sz="2000"/>
          </a:p>
          <a:p>
            <a:endParaRPr lang="de-DE" sz="2000"/>
          </a:p>
          <a:p>
            <a:pPr marL="0" indent="0">
              <a:buNone/>
            </a:pPr>
            <a:endParaRPr lang="de-DE" sz="2000"/>
          </a:p>
          <a:p>
            <a:endParaRPr lang="de-DE" sz="2000"/>
          </a:p>
          <a:p>
            <a:pPr marL="0" indent="0">
              <a:buNone/>
            </a:pPr>
            <a:endParaRPr lang="de-DE" sz="2000"/>
          </a:p>
          <a:p>
            <a:endParaRPr lang="de-DE" dirty="0"/>
          </a:p>
        </p:txBody>
      </p:sp>
      <p:pic>
        <p:nvPicPr>
          <p:cNvPr id="7" name="Grafik 6">
            <a:extLst>
              <a:ext uri="{FF2B5EF4-FFF2-40B4-BE49-F238E27FC236}">
                <a16:creationId xmlns:a16="http://schemas.microsoft.com/office/drawing/2014/main" id="{CD8A6051-31E3-4F6C-AF3F-3600F4F4413E}"/>
              </a:ext>
            </a:extLst>
          </p:cNvPr>
          <p:cNvPicPr>
            <a:picLocks noChangeAspect="1"/>
          </p:cNvPicPr>
          <p:nvPr/>
        </p:nvPicPr>
        <p:blipFill>
          <a:blip r:embed="rId2"/>
          <a:stretch>
            <a:fillRect/>
          </a:stretch>
        </p:blipFill>
        <p:spPr>
          <a:xfrm>
            <a:off x="3275856" y="1871450"/>
            <a:ext cx="5273497" cy="4221846"/>
          </a:xfrm>
          <a:prstGeom prst="rect">
            <a:avLst/>
          </a:prstGeom>
        </p:spPr>
      </p:pic>
    </p:spTree>
    <p:extLst>
      <p:ext uri="{BB962C8B-B14F-4D97-AF65-F5344CB8AC3E}">
        <p14:creationId xmlns:p14="http://schemas.microsoft.com/office/powerpoint/2010/main" val="39010686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b="1"/>
              <a:t>Overlaying the distributions of the 6 words of sentence #2</a:t>
            </a:r>
            <a:endParaRPr lang="de-DE" sz="2400" b="1" dirty="0"/>
          </a:p>
        </p:txBody>
      </p:sp>
      <p:sp>
        <p:nvSpPr>
          <p:cNvPr id="4" name="Foliennummernplatzhalter 3"/>
          <p:cNvSpPr>
            <a:spLocks noGrp="1"/>
          </p:cNvSpPr>
          <p:nvPr>
            <p:ph type="sldNum" sz="quarter" idx="10"/>
          </p:nvPr>
        </p:nvSpPr>
        <p:spPr/>
        <p:txBody>
          <a:bodyPr/>
          <a:lstStyle/>
          <a:p>
            <a:pPr>
              <a:defRPr/>
            </a:pPr>
            <a:fld id="{B3B96CEC-A54E-A248-8184-019B716A71FF}" type="slidenum">
              <a:rPr lang="de-DE" smtClean="0"/>
              <a:pPr>
                <a:defRPr/>
              </a:pPr>
              <a:t>24</a:t>
            </a:fld>
            <a:endParaRPr lang="de-DE"/>
          </a:p>
        </p:txBody>
      </p:sp>
      <p:sp>
        <p:nvSpPr>
          <p:cNvPr id="10" name="Inhaltsplatzhalter 9"/>
          <p:cNvSpPr>
            <a:spLocks noGrp="1"/>
          </p:cNvSpPr>
          <p:nvPr>
            <p:ph idx="1"/>
          </p:nvPr>
        </p:nvSpPr>
        <p:spPr>
          <a:xfrm>
            <a:off x="685800" y="990600"/>
            <a:ext cx="8229600" cy="5102696"/>
          </a:xfrm>
        </p:spPr>
        <p:txBody>
          <a:bodyPr/>
          <a:lstStyle/>
          <a:p>
            <a:r>
              <a:rPr lang="de-DE" sz="2000"/>
              <a:t>Sentence based subdivision of the Ripuarian dialect region [„subarea“]</a:t>
            </a:r>
          </a:p>
          <a:p>
            <a:pPr lvl="2"/>
            <a:endParaRPr lang="de-DE" sz="1200"/>
          </a:p>
          <a:p>
            <a:pPr lvl="2"/>
            <a:endParaRPr lang="de-DE" sz="1200"/>
          </a:p>
          <a:p>
            <a:pPr lvl="2"/>
            <a:r>
              <a:rPr lang="de-DE" sz="1200"/>
              <a:t>1 Hohes Venn</a:t>
            </a:r>
          </a:p>
          <a:p>
            <a:pPr lvl="2"/>
            <a:r>
              <a:rPr lang="de-DE" sz="1200"/>
              <a:t>2 Monschau</a:t>
            </a:r>
          </a:p>
          <a:p>
            <a:pPr lvl="2"/>
            <a:r>
              <a:rPr lang="de-DE" sz="1200"/>
              <a:t>3 Eupen</a:t>
            </a:r>
          </a:p>
          <a:p>
            <a:pPr lvl="2"/>
            <a:r>
              <a:rPr lang="de-DE" sz="1200"/>
              <a:t>4 Aachen</a:t>
            </a:r>
          </a:p>
          <a:p>
            <a:pPr lvl="2"/>
            <a:r>
              <a:rPr lang="de-DE" sz="1200"/>
              <a:t>5 Nordeifel</a:t>
            </a:r>
          </a:p>
          <a:p>
            <a:pPr lvl="2"/>
            <a:r>
              <a:rPr lang="de-DE" sz="1200"/>
              <a:t>6 Jülich</a:t>
            </a:r>
          </a:p>
          <a:p>
            <a:pPr lvl="2"/>
            <a:r>
              <a:rPr lang="de-DE" sz="1200"/>
              <a:t>7 Grevenbroich</a:t>
            </a:r>
          </a:p>
          <a:p>
            <a:pPr lvl="2"/>
            <a:r>
              <a:rPr lang="de-DE" sz="1200"/>
              <a:t>8 Center</a:t>
            </a:r>
          </a:p>
          <a:p>
            <a:pPr lvl="2"/>
            <a:r>
              <a:rPr lang="de-DE" sz="1200"/>
              <a:t>9 Cologne</a:t>
            </a:r>
          </a:p>
          <a:p>
            <a:pPr lvl="2"/>
            <a:r>
              <a:rPr lang="de-DE" sz="1200"/>
              <a:t>10 Rheinschiene</a:t>
            </a:r>
          </a:p>
          <a:p>
            <a:pPr lvl="2"/>
            <a:r>
              <a:rPr lang="de-DE" sz="1200"/>
              <a:t>11 Niederberg</a:t>
            </a:r>
          </a:p>
          <a:p>
            <a:pPr lvl="2"/>
            <a:r>
              <a:rPr lang="de-DE" sz="1200"/>
              <a:t>12 Oberberg</a:t>
            </a:r>
          </a:p>
          <a:p>
            <a:pPr marL="914400" lvl="2" indent="0">
              <a:buNone/>
            </a:pPr>
            <a:endParaRPr lang="de-DE"/>
          </a:p>
          <a:p>
            <a:pPr marL="914400" lvl="2" indent="0">
              <a:buNone/>
            </a:pPr>
            <a:endParaRPr lang="de-DE" sz="400"/>
          </a:p>
          <a:p>
            <a:pPr marL="0" indent="0">
              <a:buNone/>
            </a:pPr>
            <a:endParaRPr lang="de-DE" sz="2000"/>
          </a:p>
          <a:p>
            <a:pPr marL="0" indent="0">
              <a:buNone/>
            </a:pPr>
            <a:r>
              <a:rPr lang="de-DE" sz="2000"/>
              <a:t>		</a:t>
            </a:r>
          </a:p>
          <a:p>
            <a:endParaRPr lang="de-DE" sz="2000"/>
          </a:p>
          <a:p>
            <a:endParaRPr lang="de-DE" sz="2000"/>
          </a:p>
          <a:p>
            <a:endParaRPr lang="de-DE" sz="2000"/>
          </a:p>
          <a:p>
            <a:endParaRPr lang="de-DE" sz="2000"/>
          </a:p>
          <a:p>
            <a:endParaRPr lang="de-DE" sz="2000"/>
          </a:p>
          <a:p>
            <a:endParaRPr lang="de-DE" sz="2000"/>
          </a:p>
          <a:p>
            <a:pPr marL="0" indent="0">
              <a:buNone/>
            </a:pPr>
            <a:endParaRPr lang="de-DE" sz="2000"/>
          </a:p>
          <a:p>
            <a:endParaRPr lang="de-DE" sz="2000"/>
          </a:p>
          <a:p>
            <a:pPr marL="0" indent="0">
              <a:buNone/>
            </a:pPr>
            <a:endParaRPr lang="de-DE" sz="2000"/>
          </a:p>
          <a:p>
            <a:endParaRPr lang="de-DE" dirty="0"/>
          </a:p>
        </p:txBody>
      </p:sp>
      <p:pic>
        <p:nvPicPr>
          <p:cNvPr id="3" name="Grafik 2">
            <a:extLst>
              <a:ext uri="{FF2B5EF4-FFF2-40B4-BE49-F238E27FC236}">
                <a16:creationId xmlns:a16="http://schemas.microsoft.com/office/drawing/2014/main" id="{62E6D270-0CA4-4760-9107-B6B8411469A5}"/>
              </a:ext>
            </a:extLst>
          </p:cNvPr>
          <p:cNvPicPr>
            <a:picLocks noChangeAspect="1"/>
          </p:cNvPicPr>
          <p:nvPr/>
        </p:nvPicPr>
        <p:blipFill>
          <a:blip r:embed="rId2"/>
          <a:stretch>
            <a:fillRect/>
          </a:stretch>
        </p:blipFill>
        <p:spPr>
          <a:xfrm>
            <a:off x="3347864" y="1551700"/>
            <a:ext cx="5361728" cy="4281668"/>
          </a:xfrm>
          <a:prstGeom prst="rect">
            <a:avLst/>
          </a:prstGeom>
        </p:spPr>
      </p:pic>
    </p:spTree>
    <p:extLst>
      <p:ext uri="{BB962C8B-B14F-4D97-AF65-F5344CB8AC3E}">
        <p14:creationId xmlns:p14="http://schemas.microsoft.com/office/powerpoint/2010/main" val="472895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b="1"/>
              <a:t>Identificationrate</a:t>
            </a:r>
            <a:endParaRPr lang="de-DE" sz="2400" b="1" dirty="0"/>
          </a:p>
        </p:txBody>
      </p:sp>
      <p:sp>
        <p:nvSpPr>
          <p:cNvPr id="4" name="Foliennummernplatzhalter 3"/>
          <p:cNvSpPr>
            <a:spLocks noGrp="1"/>
          </p:cNvSpPr>
          <p:nvPr>
            <p:ph type="sldNum" sz="quarter" idx="10"/>
          </p:nvPr>
        </p:nvSpPr>
        <p:spPr/>
        <p:txBody>
          <a:bodyPr/>
          <a:lstStyle/>
          <a:p>
            <a:pPr>
              <a:defRPr/>
            </a:pPr>
            <a:fld id="{B3B96CEC-A54E-A248-8184-019B716A71FF}" type="slidenum">
              <a:rPr lang="de-DE" smtClean="0"/>
              <a:pPr>
                <a:defRPr/>
              </a:pPr>
              <a:t>25</a:t>
            </a:fld>
            <a:endParaRPr lang="de-DE"/>
          </a:p>
        </p:txBody>
      </p:sp>
      <p:sp>
        <p:nvSpPr>
          <p:cNvPr id="10" name="Inhaltsplatzhalter 9"/>
          <p:cNvSpPr>
            <a:spLocks noGrp="1"/>
          </p:cNvSpPr>
          <p:nvPr>
            <p:ph idx="1"/>
          </p:nvPr>
        </p:nvSpPr>
        <p:spPr>
          <a:xfrm>
            <a:off x="685800" y="990600"/>
            <a:ext cx="8229600" cy="5102696"/>
          </a:xfrm>
        </p:spPr>
        <p:txBody>
          <a:bodyPr/>
          <a:lstStyle/>
          <a:p>
            <a:r>
              <a:rPr lang="de-DE" sz="2000"/>
              <a:t>Comparing every speaker with the marker patterns of the subareas</a:t>
            </a:r>
          </a:p>
          <a:p>
            <a:pPr lvl="2"/>
            <a:r>
              <a:rPr lang="de-DE" sz="1200"/>
              <a:t>Correct assignment of subarea		 111	44.6 %</a:t>
            </a:r>
          </a:p>
          <a:p>
            <a:pPr lvl="2"/>
            <a:r>
              <a:rPr lang="de-DE" sz="1200"/>
              <a:t>No assignment			   66	26.5 %</a:t>
            </a:r>
          </a:p>
          <a:p>
            <a:pPr lvl="2"/>
            <a:r>
              <a:rPr lang="de-DE" sz="1200"/>
              <a:t>Wrong assignment			   72	28.9 %</a:t>
            </a:r>
          </a:p>
          <a:p>
            <a:pPr lvl="1"/>
            <a:endParaRPr lang="de-DE" sz="1200"/>
          </a:p>
          <a:p>
            <a:r>
              <a:rPr lang="de-DE" sz="2000"/>
              <a:t>Comparing every speaker with the markers of the marker zones</a:t>
            </a:r>
          </a:p>
          <a:p>
            <a:pPr lvl="2"/>
            <a:r>
              <a:rPr lang="de-DE" sz="1200"/>
              <a:t>Markers of speaker are subset of pattern of subarea	 </a:t>
            </a:r>
          </a:p>
          <a:p>
            <a:pPr lvl="2"/>
            <a:r>
              <a:rPr lang="de-DE" sz="1200"/>
              <a:t>Correct assignment of marker zones		188	75.5 %</a:t>
            </a:r>
          </a:p>
          <a:p>
            <a:pPr marL="914400" lvl="2" indent="0">
              <a:buNone/>
            </a:pPr>
            <a:endParaRPr lang="de-DE" sz="1200"/>
          </a:p>
          <a:p>
            <a:pPr marL="457200" lvl="1" indent="0">
              <a:buNone/>
            </a:pPr>
            <a:endParaRPr lang="de-DE" sz="1200"/>
          </a:p>
          <a:p>
            <a:pPr marL="0" indent="0">
              <a:buNone/>
            </a:pPr>
            <a:endParaRPr lang="de-DE" sz="2000"/>
          </a:p>
          <a:p>
            <a:endParaRPr lang="de-DE" sz="2000"/>
          </a:p>
          <a:p>
            <a:endParaRPr lang="de-DE" sz="2000"/>
          </a:p>
          <a:p>
            <a:endParaRPr lang="de-DE" sz="2000"/>
          </a:p>
          <a:p>
            <a:endParaRPr lang="de-DE" sz="2000"/>
          </a:p>
          <a:p>
            <a:endParaRPr lang="de-DE" sz="2000"/>
          </a:p>
          <a:p>
            <a:pPr marL="0" indent="0">
              <a:buNone/>
            </a:pPr>
            <a:endParaRPr lang="de-DE" sz="2000"/>
          </a:p>
          <a:p>
            <a:endParaRPr lang="de-DE" sz="2000"/>
          </a:p>
          <a:p>
            <a:pPr marL="0" indent="0">
              <a:buNone/>
            </a:pPr>
            <a:endParaRPr lang="de-DE" sz="2000"/>
          </a:p>
          <a:p>
            <a:endParaRPr lang="de-DE" dirty="0"/>
          </a:p>
        </p:txBody>
      </p:sp>
    </p:spTree>
    <p:extLst>
      <p:ext uri="{BB962C8B-B14F-4D97-AF65-F5344CB8AC3E}">
        <p14:creationId xmlns:p14="http://schemas.microsoft.com/office/powerpoint/2010/main" val="3863369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b="1"/>
              <a:t>Database</a:t>
            </a:r>
            <a:endParaRPr lang="de-DE" sz="2400" b="1" dirty="0"/>
          </a:p>
        </p:txBody>
      </p:sp>
      <p:sp>
        <p:nvSpPr>
          <p:cNvPr id="4" name="Foliennummernplatzhalter 3"/>
          <p:cNvSpPr>
            <a:spLocks noGrp="1"/>
          </p:cNvSpPr>
          <p:nvPr>
            <p:ph type="sldNum" sz="quarter" idx="10"/>
          </p:nvPr>
        </p:nvSpPr>
        <p:spPr/>
        <p:txBody>
          <a:bodyPr/>
          <a:lstStyle/>
          <a:p>
            <a:pPr>
              <a:defRPr/>
            </a:pPr>
            <a:fld id="{B3B96CEC-A54E-A248-8184-019B716A71FF}" type="slidenum">
              <a:rPr lang="de-DE" smtClean="0"/>
              <a:pPr>
                <a:defRPr/>
              </a:pPr>
              <a:t>3</a:t>
            </a:fld>
            <a:endParaRPr lang="de-DE"/>
          </a:p>
        </p:txBody>
      </p:sp>
      <p:sp>
        <p:nvSpPr>
          <p:cNvPr id="5" name="Textfeld 4">
            <a:extLst>
              <a:ext uri="{FF2B5EF4-FFF2-40B4-BE49-F238E27FC236}">
                <a16:creationId xmlns:a16="http://schemas.microsoft.com/office/drawing/2014/main" id="{CC17C66B-343C-4267-A568-8E29B8E2E1AF}"/>
              </a:ext>
            </a:extLst>
          </p:cNvPr>
          <p:cNvSpPr txBox="1"/>
          <p:nvPr/>
        </p:nvSpPr>
        <p:spPr>
          <a:xfrm>
            <a:off x="467544" y="901700"/>
            <a:ext cx="8447856" cy="3785652"/>
          </a:xfrm>
          <a:prstGeom prst="rect">
            <a:avLst/>
          </a:prstGeom>
          <a:noFill/>
        </p:spPr>
        <p:txBody>
          <a:bodyPr wrap="square" rtlCol="0">
            <a:spAutoFit/>
          </a:bodyPr>
          <a:lstStyle/>
          <a:p>
            <a:r>
              <a:rPr lang="de-DE" sz="1600" b="1">
                <a:latin typeface="Arial" panose="020B0604020202020204" pitchFamily="34" charset="0"/>
                <a:cs typeface="Arial" panose="020B0604020202020204" pitchFamily="34" charset="0"/>
              </a:rPr>
              <a:t>How did we come to the exact location of these isoglosses?</a:t>
            </a:r>
            <a:endParaRPr lang="de-DE" sz="1600" b="1">
              <a:latin typeface="Arial" panose="020B0604020202020204" pitchFamily="34" charset="0"/>
              <a:cs typeface="Arial" panose="020B0604020202020204" pitchFamily="34" charset="0"/>
              <a:sym typeface="Wingdings" panose="05000000000000000000" pitchFamily="2" charset="2"/>
            </a:endParaRPr>
          </a:p>
          <a:p>
            <a:endParaRPr lang="de-DE" sz="1600" b="1">
              <a:latin typeface="Arial" panose="020B0604020202020204" pitchFamily="34" charset="0"/>
              <a:cs typeface="Arial" panose="020B0604020202020204" pitchFamily="34" charset="0"/>
              <a:sym typeface="Wingdings" panose="05000000000000000000" pitchFamily="2" charset="2"/>
            </a:endParaRPr>
          </a:p>
          <a:p>
            <a:r>
              <a:rPr lang="en-US" sz="1400">
                <a:latin typeface="Arial" panose="020B0604020202020204" pitchFamily="34" charset="0"/>
                <a:cs typeface="Arial" panose="020B0604020202020204" pitchFamily="34" charset="0"/>
                <a:sym typeface="Wingdings" panose="05000000000000000000" pitchFamily="2" charset="2"/>
              </a:rPr>
              <a:t>The basic definition of dialect boundaries (in Germany) is based on the survey originally carried out by Georg Wenker between 1876 and 1887</a:t>
            </a:r>
            <a:r>
              <a:rPr lang="de-DE" sz="1400">
                <a:latin typeface="Arial" panose="020B0604020202020204" pitchFamily="34" charset="0"/>
                <a:cs typeface="Arial" panose="020B0604020202020204" pitchFamily="34" charset="0"/>
                <a:sym typeface="Wingdings" panose="05000000000000000000" pitchFamily="2" charset="2"/>
              </a:rPr>
              <a:t>.</a:t>
            </a:r>
          </a:p>
          <a:p>
            <a:endParaRPr lang="de-DE" sz="1400" b="1">
              <a:latin typeface="Arial" panose="020B0604020202020204" pitchFamily="34" charset="0"/>
              <a:cs typeface="Arial" panose="020B0604020202020204" pitchFamily="34" charset="0"/>
              <a:sym typeface="Wingdings" panose="05000000000000000000" pitchFamily="2" charset="2"/>
            </a:endParaRPr>
          </a:p>
          <a:p>
            <a:r>
              <a:rPr lang="de-DE" sz="1400">
                <a:latin typeface="Arial" panose="020B0604020202020204" pitchFamily="34" charset="0"/>
                <a:cs typeface="Arial" panose="020B0604020202020204" pitchFamily="34" charset="0"/>
                <a:sym typeface="Wingdings" panose="05000000000000000000" pitchFamily="2" charset="2"/>
              </a:rPr>
              <a:t>Wenker set up 40 sentences which should be translated into the local dialect by the teachers of all of the villages in Germany. The teachers should translate it and write it down in orthography.</a:t>
            </a:r>
          </a:p>
          <a:p>
            <a:endParaRPr lang="de-DE" sz="1600">
              <a:latin typeface="Arial" panose="020B0604020202020204" pitchFamily="34" charset="0"/>
              <a:cs typeface="Arial" panose="020B0604020202020204" pitchFamily="34" charset="0"/>
              <a:sym typeface="Wingdings" panose="05000000000000000000" pitchFamily="2" charset="2"/>
            </a:endParaRPr>
          </a:p>
          <a:p>
            <a:r>
              <a:rPr lang="de-DE" sz="1600" b="1">
                <a:latin typeface="Arial" panose="020B0604020202020204" pitchFamily="34" charset="0"/>
                <a:cs typeface="Arial" panose="020B0604020202020204" pitchFamily="34" charset="0"/>
                <a:sym typeface="Wingdings" panose="05000000000000000000" pitchFamily="2" charset="2"/>
              </a:rPr>
              <a:t>Example from my school: Köln-Rheinkassel </a:t>
            </a:r>
            <a:r>
              <a:rPr lang="de-DE" sz="1000" b="1">
                <a:latin typeface="Arial" panose="020B0604020202020204" pitchFamily="34" charset="0"/>
                <a:cs typeface="Arial" panose="020B0604020202020204" pitchFamily="34" charset="0"/>
                <a:sym typeface="Wingdings" panose="05000000000000000000" pitchFamily="2" charset="2"/>
              </a:rPr>
              <a:t>(</a:t>
            </a:r>
            <a:r>
              <a:rPr lang="de-DE" sz="1000">
                <a:latin typeface="Arial" panose="020B0604020202020204" pitchFamily="34" charset="0"/>
                <a:cs typeface="Arial" panose="020B0604020202020204" pitchFamily="34" charset="0"/>
                <a:hlinkClick r:id="rId3"/>
              </a:rPr>
              <a:t>https://apps.dsa.info/wenker/transliterations/23644/1/new</a:t>
            </a:r>
            <a:r>
              <a:rPr lang="de-DE" sz="1000">
                <a:latin typeface="Arial" panose="020B0604020202020204" pitchFamily="34" charset="0"/>
                <a:cs typeface="Arial" panose="020B0604020202020204" pitchFamily="34" charset="0"/>
              </a:rPr>
              <a:t>)</a:t>
            </a:r>
          </a:p>
          <a:p>
            <a:endParaRPr lang="de-DE" sz="1000">
              <a:latin typeface="Arial" panose="020B0604020202020204" pitchFamily="34" charset="0"/>
              <a:cs typeface="Arial" panose="020B0604020202020204" pitchFamily="34" charset="0"/>
            </a:endParaRPr>
          </a:p>
          <a:p>
            <a:endParaRPr lang="de-DE" sz="1600">
              <a:latin typeface="Arial" panose="020B0604020202020204" pitchFamily="34" charset="0"/>
              <a:cs typeface="Arial" panose="020B0604020202020204" pitchFamily="34" charset="0"/>
              <a:sym typeface="Wingdings" panose="05000000000000000000" pitchFamily="2" charset="2"/>
            </a:endParaRPr>
          </a:p>
          <a:p>
            <a:endParaRPr lang="de-DE" sz="1600">
              <a:latin typeface="Arial" panose="020B0604020202020204" pitchFamily="34" charset="0"/>
              <a:cs typeface="Arial" panose="020B0604020202020204" pitchFamily="34" charset="0"/>
              <a:sym typeface="Wingdings" panose="05000000000000000000" pitchFamily="2" charset="2"/>
            </a:endParaRPr>
          </a:p>
          <a:p>
            <a:endParaRPr lang="de-DE" sz="1600">
              <a:latin typeface="Arial" panose="020B0604020202020204" pitchFamily="34" charset="0"/>
              <a:cs typeface="Arial" panose="020B0604020202020204" pitchFamily="34" charset="0"/>
              <a:sym typeface="Wingdings" panose="05000000000000000000" pitchFamily="2" charset="2"/>
            </a:endParaRPr>
          </a:p>
          <a:p>
            <a:endParaRPr lang="de-DE"/>
          </a:p>
          <a:p>
            <a:endParaRPr lang="de-DE"/>
          </a:p>
        </p:txBody>
      </p:sp>
      <p:pic>
        <p:nvPicPr>
          <p:cNvPr id="6" name="Grafik 5">
            <a:extLst>
              <a:ext uri="{FF2B5EF4-FFF2-40B4-BE49-F238E27FC236}">
                <a16:creationId xmlns:a16="http://schemas.microsoft.com/office/drawing/2014/main" id="{B46B2E32-6ACA-49A7-83FB-D254B656253D}"/>
              </a:ext>
            </a:extLst>
          </p:cNvPr>
          <p:cNvPicPr>
            <a:picLocks noChangeAspect="1"/>
          </p:cNvPicPr>
          <p:nvPr/>
        </p:nvPicPr>
        <p:blipFill>
          <a:blip r:embed="rId4"/>
          <a:stretch>
            <a:fillRect/>
          </a:stretch>
        </p:blipFill>
        <p:spPr>
          <a:xfrm>
            <a:off x="409389" y="2996952"/>
            <a:ext cx="8506011" cy="1872208"/>
          </a:xfrm>
          <a:prstGeom prst="rect">
            <a:avLst/>
          </a:prstGeom>
        </p:spPr>
      </p:pic>
      <p:sp>
        <p:nvSpPr>
          <p:cNvPr id="3" name="Textfeld 2">
            <a:extLst>
              <a:ext uri="{FF2B5EF4-FFF2-40B4-BE49-F238E27FC236}">
                <a16:creationId xmlns:a16="http://schemas.microsoft.com/office/drawing/2014/main" id="{A20B2462-6E24-49AD-ADC5-EEB1BB460C83}"/>
              </a:ext>
            </a:extLst>
          </p:cNvPr>
          <p:cNvSpPr txBox="1"/>
          <p:nvPr/>
        </p:nvSpPr>
        <p:spPr>
          <a:xfrm>
            <a:off x="2339752" y="4878453"/>
            <a:ext cx="4608512" cy="1384995"/>
          </a:xfrm>
          <a:prstGeom prst="rect">
            <a:avLst/>
          </a:prstGeom>
          <a:noFill/>
        </p:spPr>
        <p:txBody>
          <a:bodyPr wrap="square" rtlCol="0">
            <a:spAutoFit/>
          </a:bodyPr>
          <a:lstStyle/>
          <a:p>
            <a:r>
              <a:rPr lang="de-DE" sz="1200"/>
              <a:t>1.    Im Winter fliegen die trockenen Blätter durch die Luft herum.</a:t>
            </a:r>
          </a:p>
          <a:p>
            <a:r>
              <a:rPr lang="de-DE" sz="1200">
                <a:solidFill>
                  <a:srgbClr val="00B050"/>
                </a:solidFill>
              </a:rPr>
              <a:t>1a.  Em Wenkter flegen die drüjje Blader durch die Loot heröm.</a:t>
            </a:r>
          </a:p>
          <a:p>
            <a:r>
              <a:rPr lang="de-DE" sz="1200" i="1">
                <a:solidFill>
                  <a:srgbClr val="FF0000"/>
                </a:solidFill>
              </a:rPr>
              <a:t>1e.  In winter fly the dry leaves through the air around.</a:t>
            </a:r>
          </a:p>
          <a:p>
            <a:endParaRPr lang="de-DE" sz="1200">
              <a:solidFill>
                <a:srgbClr val="00B050"/>
              </a:solidFill>
            </a:endParaRPr>
          </a:p>
          <a:p>
            <a:r>
              <a:rPr lang="de-DE" sz="1200"/>
              <a:t>2.    Es hört gleich auf zu schneien, dann wird das Wetter wieder besser.</a:t>
            </a:r>
          </a:p>
          <a:p>
            <a:r>
              <a:rPr lang="de-DE" sz="1200">
                <a:solidFill>
                  <a:srgbClr val="00B050"/>
                </a:solidFill>
              </a:rPr>
              <a:t>2a.  Et hüd jlich ob zu schneen, dann wirt dat Wedder *** bester.</a:t>
            </a:r>
          </a:p>
          <a:p>
            <a:r>
              <a:rPr lang="de-DE" sz="1200" i="1">
                <a:solidFill>
                  <a:srgbClr val="FF0000"/>
                </a:solidFill>
              </a:rPr>
              <a:t>2e.  It stops … to snow, then become the weather again better.</a:t>
            </a:r>
          </a:p>
        </p:txBody>
      </p:sp>
    </p:spTree>
    <p:extLst>
      <p:ext uri="{BB962C8B-B14F-4D97-AF65-F5344CB8AC3E}">
        <p14:creationId xmlns:p14="http://schemas.microsoft.com/office/powerpoint/2010/main" val="2912720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b="1"/>
              <a:t>Example from Wenker‘s maps</a:t>
            </a:r>
            <a:endParaRPr lang="de-DE" sz="2400" b="1" dirty="0"/>
          </a:p>
        </p:txBody>
      </p:sp>
      <p:sp>
        <p:nvSpPr>
          <p:cNvPr id="4" name="Foliennummernplatzhalter 3"/>
          <p:cNvSpPr>
            <a:spLocks noGrp="1"/>
          </p:cNvSpPr>
          <p:nvPr>
            <p:ph type="sldNum" sz="quarter" idx="10"/>
          </p:nvPr>
        </p:nvSpPr>
        <p:spPr/>
        <p:txBody>
          <a:bodyPr/>
          <a:lstStyle/>
          <a:p>
            <a:pPr>
              <a:defRPr/>
            </a:pPr>
            <a:fld id="{B3B96CEC-A54E-A248-8184-019B716A71FF}" type="slidenum">
              <a:rPr lang="de-DE" smtClean="0"/>
              <a:pPr>
                <a:defRPr/>
              </a:pPr>
              <a:t>4</a:t>
            </a:fld>
            <a:endParaRPr lang="de-DE"/>
          </a:p>
        </p:txBody>
      </p:sp>
      <p:sp>
        <p:nvSpPr>
          <p:cNvPr id="10" name="Inhaltsplatzhalter 9"/>
          <p:cNvSpPr>
            <a:spLocks noGrp="1"/>
          </p:cNvSpPr>
          <p:nvPr>
            <p:ph idx="1"/>
          </p:nvPr>
        </p:nvSpPr>
        <p:spPr>
          <a:xfrm>
            <a:off x="228600" y="990600"/>
            <a:ext cx="8686800" cy="5102696"/>
          </a:xfrm>
        </p:spPr>
        <p:txBody>
          <a:bodyPr/>
          <a:lstStyle/>
          <a:p>
            <a:r>
              <a:rPr lang="de-DE" sz="1400">
                <a:cs typeface="Arial" panose="020B0604020202020204" pitchFamily="34" charset="0"/>
              </a:rPr>
              <a:t>Distribution of </a:t>
            </a:r>
          </a:p>
          <a:p>
            <a:pPr marL="457200" lvl="1" indent="0">
              <a:buNone/>
            </a:pPr>
            <a:r>
              <a:rPr lang="de-DE" sz="1400">
                <a:cs typeface="Arial" panose="020B0604020202020204" pitchFamily="34" charset="0"/>
              </a:rPr>
              <a:t>„I“ (ik/ich) </a:t>
            </a:r>
          </a:p>
          <a:p>
            <a:pPr lvl="2"/>
            <a:endParaRPr lang="de-DE" sz="1400">
              <a:cs typeface="Arial" panose="020B0604020202020204" pitchFamily="34" charset="0"/>
              <a:sym typeface="Wingdings" panose="05000000000000000000" pitchFamily="2" charset="2"/>
            </a:endParaRPr>
          </a:p>
          <a:p>
            <a:pPr lvl="2"/>
            <a:endParaRPr lang="de-DE" sz="1400">
              <a:cs typeface="Arial" panose="020B0604020202020204" pitchFamily="34" charset="0"/>
              <a:sym typeface="Wingdings" panose="05000000000000000000" pitchFamily="2" charset="2"/>
            </a:endParaRPr>
          </a:p>
          <a:p>
            <a:pPr lvl="2"/>
            <a:r>
              <a:rPr lang="de-DE" sz="1400">
                <a:cs typeface="Arial" panose="020B0604020202020204" pitchFamily="34" charset="0"/>
                <a:sym typeface="Wingdings" panose="05000000000000000000" pitchFamily="2" charset="2"/>
              </a:rPr>
              <a:t> </a:t>
            </a:r>
            <a:r>
              <a:rPr lang="de-DE" sz="1400" b="1">
                <a:solidFill>
                  <a:srgbClr val="FF0000"/>
                </a:solidFill>
                <a:cs typeface="Arial" panose="020B0604020202020204" pitchFamily="34" charset="0"/>
                <a:sym typeface="Wingdings" panose="05000000000000000000" pitchFamily="2" charset="2"/>
              </a:rPr>
              <a:t>Uerdingen line</a:t>
            </a:r>
          </a:p>
          <a:p>
            <a:pPr lvl="2"/>
            <a:endParaRPr lang="de-DE" sz="1400">
              <a:cs typeface="Arial" panose="020B0604020202020204" pitchFamily="34" charset="0"/>
              <a:sym typeface="Wingdings" panose="05000000000000000000" pitchFamily="2" charset="2"/>
            </a:endParaRPr>
          </a:p>
          <a:p>
            <a:pPr lvl="2"/>
            <a:endParaRPr lang="de-DE" sz="1400">
              <a:cs typeface="Arial" panose="020B0604020202020204" pitchFamily="34" charset="0"/>
              <a:sym typeface="Wingdings" panose="05000000000000000000" pitchFamily="2" charset="2"/>
            </a:endParaRPr>
          </a:p>
          <a:p>
            <a:pPr lvl="2"/>
            <a:endParaRPr lang="de-DE" sz="1400">
              <a:cs typeface="Arial" panose="020B0604020202020204" pitchFamily="34" charset="0"/>
              <a:sym typeface="Wingdings" panose="05000000000000000000" pitchFamily="2" charset="2"/>
            </a:endParaRPr>
          </a:p>
          <a:p>
            <a:pPr lvl="2"/>
            <a:endParaRPr lang="de-DE" sz="1400">
              <a:cs typeface="Arial" panose="020B0604020202020204" pitchFamily="34" charset="0"/>
              <a:sym typeface="Wingdings" panose="05000000000000000000" pitchFamily="2" charset="2"/>
            </a:endParaRPr>
          </a:p>
          <a:p>
            <a:pPr lvl="2"/>
            <a:endParaRPr lang="de-DE" sz="1400">
              <a:cs typeface="Arial" panose="020B0604020202020204" pitchFamily="34" charset="0"/>
              <a:sym typeface="Wingdings" panose="05000000000000000000" pitchFamily="2" charset="2"/>
            </a:endParaRPr>
          </a:p>
          <a:p>
            <a:pPr lvl="2"/>
            <a:endParaRPr lang="de-DE" sz="1400">
              <a:cs typeface="Arial" panose="020B0604020202020204" pitchFamily="34" charset="0"/>
              <a:sym typeface="Wingdings" panose="05000000000000000000" pitchFamily="2" charset="2"/>
            </a:endParaRPr>
          </a:p>
          <a:p>
            <a:pPr lvl="2"/>
            <a:endParaRPr lang="de-DE" sz="1400">
              <a:cs typeface="Arial" panose="020B0604020202020204" pitchFamily="34" charset="0"/>
              <a:sym typeface="Wingdings" panose="05000000000000000000" pitchFamily="2" charset="2"/>
            </a:endParaRPr>
          </a:p>
          <a:p>
            <a:r>
              <a:rPr lang="de-DE" sz="1400">
                <a:cs typeface="Arial" panose="020B0604020202020204" pitchFamily="34" charset="0"/>
              </a:rPr>
              <a:t>Distribution of </a:t>
            </a:r>
          </a:p>
          <a:p>
            <a:pPr marL="457200" lvl="1" indent="0">
              <a:buNone/>
            </a:pPr>
            <a:r>
              <a:rPr lang="de-DE" sz="1400">
                <a:cs typeface="Arial" panose="020B0604020202020204" pitchFamily="34" charset="0"/>
              </a:rPr>
              <a:t>„make“ (make/mache) </a:t>
            </a:r>
          </a:p>
          <a:p>
            <a:pPr lvl="2"/>
            <a:endParaRPr lang="de-DE" sz="1400">
              <a:cs typeface="Arial" panose="020B0604020202020204" pitchFamily="34" charset="0"/>
              <a:sym typeface="Wingdings" panose="05000000000000000000" pitchFamily="2" charset="2"/>
            </a:endParaRPr>
          </a:p>
          <a:p>
            <a:pPr lvl="2"/>
            <a:endParaRPr lang="de-DE" sz="1400">
              <a:cs typeface="Arial" panose="020B0604020202020204" pitchFamily="34" charset="0"/>
              <a:sym typeface="Wingdings" panose="05000000000000000000" pitchFamily="2" charset="2"/>
            </a:endParaRPr>
          </a:p>
          <a:p>
            <a:pPr lvl="2"/>
            <a:endParaRPr lang="de-DE" sz="1400">
              <a:cs typeface="Arial" panose="020B0604020202020204" pitchFamily="34" charset="0"/>
              <a:sym typeface="Wingdings" panose="05000000000000000000" pitchFamily="2" charset="2"/>
            </a:endParaRPr>
          </a:p>
          <a:p>
            <a:pPr lvl="2"/>
            <a:endParaRPr lang="de-DE" sz="1400">
              <a:cs typeface="Arial" panose="020B0604020202020204" pitchFamily="34" charset="0"/>
              <a:sym typeface="Wingdings" panose="05000000000000000000" pitchFamily="2" charset="2"/>
            </a:endParaRPr>
          </a:p>
          <a:p>
            <a:pPr lvl="2"/>
            <a:r>
              <a:rPr lang="de-DE" sz="1400">
                <a:cs typeface="Arial" panose="020B0604020202020204" pitchFamily="34" charset="0"/>
                <a:sym typeface="Wingdings" panose="05000000000000000000" pitchFamily="2" charset="2"/>
              </a:rPr>
              <a:t> </a:t>
            </a:r>
            <a:r>
              <a:rPr lang="de-DE" sz="1400" b="1">
                <a:solidFill>
                  <a:srgbClr val="FF0000"/>
                </a:solidFill>
                <a:cs typeface="Arial" panose="020B0604020202020204" pitchFamily="34" charset="0"/>
                <a:sym typeface="Wingdings" panose="05000000000000000000" pitchFamily="2" charset="2"/>
              </a:rPr>
              <a:t>Benrath line</a:t>
            </a:r>
            <a:endParaRPr lang="de-DE" sz="1400" b="1">
              <a:solidFill>
                <a:srgbClr val="FF0000"/>
              </a:solidFill>
              <a:cs typeface="Arial" panose="020B0604020202020204" pitchFamily="34" charset="0"/>
            </a:endParaRPr>
          </a:p>
          <a:p>
            <a:endParaRPr lang="de-DE" sz="2200" dirty="0">
              <a:cs typeface="Arial" panose="020B0604020202020204" pitchFamily="34" charset="0"/>
            </a:endParaRPr>
          </a:p>
        </p:txBody>
      </p:sp>
      <p:pic>
        <p:nvPicPr>
          <p:cNvPr id="3" name="Grafik 2">
            <a:extLst>
              <a:ext uri="{FF2B5EF4-FFF2-40B4-BE49-F238E27FC236}">
                <a16:creationId xmlns:a16="http://schemas.microsoft.com/office/drawing/2014/main" id="{FD8385F2-76AD-4B2F-ADDB-301C04C6837F}"/>
              </a:ext>
            </a:extLst>
          </p:cNvPr>
          <p:cNvPicPr>
            <a:picLocks noChangeAspect="1"/>
          </p:cNvPicPr>
          <p:nvPr/>
        </p:nvPicPr>
        <p:blipFill>
          <a:blip r:embed="rId2"/>
          <a:stretch>
            <a:fillRect/>
          </a:stretch>
        </p:blipFill>
        <p:spPr>
          <a:xfrm>
            <a:off x="2771800" y="1052736"/>
            <a:ext cx="2795996" cy="2091277"/>
          </a:xfrm>
          <a:prstGeom prst="rect">
            <a:avLst/>
          </a:prstGeom>
        </p:spPr>
      </p:pic>
      <p:sp>
        <p:nvSpPr>
          <p:cNvPr id="5" name="Textfeld 4">
            <a:extLst>
              <a:ext uri="{FF2B5EF4-FFF2-40B4-BE49-F238E27FC236}">
                <a16:creationId xmlns:a16="http://schemas.microsoft.com/office/drawing/2014/main" id="{D2E891ED-9153-4FBD-A709-FEF2EB3A87F2}"/>
              </a:ext>
            </a:extLst>
          </p:cNvPr>
          <p:cNvSpPr txBox="1"/>
          <p:nvPr/>
        </p:nvSpPr>
        <p:spPr>
          <a:xfrm>
            <a:off x="6052072" y="1372123"/>
            <a:ext cx="2863328" cy="4339650"/>
          </a:xfrm>
          <a:prstGeom prst="rect">
            <a:avLst/>
          </a:prstGeom>
          <a:noFill/>
        </p:spPr>
        <p:txBody>
          <a:bodyPr wrap="square" rtlCol="0">
            <a:spAutoFit/>
          </a:bodyPr>
          <a:lstStyle/>
          <a:p>
            <a:r>
              <a:rPr lang="de-DE" sz="1200">
                <a:latin typeface="Arial" panose="020B0604020202020204" pitchFamily="34" charset="0"/>
                <a:cs typeface="Arial" panose="020B0604020202020204" pitchFamily="34" charset="0"/>
                <a:sym typeface="Wingdings" panose="05000000000000000000" pitchFamily="2" charset="2"/>
              </a:rPr>
              <a:t>Collected 50.000 villages all over Germany, starting in the Rhineland 1876</a:t>
            </a:r>
          </a:p>
          <a:p>
            <a:endParaRPr lang="de-DE" sz="1200">
              <a:latin typeface="Arial" panose="020B0604020202020204" pitchFamily="34" charset="0"/>
              <a:cs typeface="Arial" panose="020B0604020202020204" pitchFamily="34" charset="0"/>
              <a:sym typeface="Wingdings" panose="05000000000000000000" pitchFamily="2" charset="2"/>
            </a:endParaRPr>
          </a:p>
          <a:p>
            <a:r>
              <a:rPr lang="de-DE" sz="1200">
                <a:latin typeface="Arial" panose="020B0604020202020204" pitchFamily="34" charset="0"/>
                <a:cs typeface="Arial" panose="020B0604020202020204" pitchFamily="34" charset="0"/>
                <a:sym typeface="Wingdings" panose="05000000000000000000" pitchFamily="2" charset="2"/>
              </a:rPr>
              <a:t>Wenker‘s material is today archived in the „Deutsche Sprachatlas“ in Marburg. </a:t>
            </a:r>
          </a:p>
          <a:p>
            <a:endParaRPr lang="de-DE" sz="1200">
              <a:latin typeface="Arial" panose="020B0604020202020204" pitchFamily="34" charset="0"/>
              <a:cs typeface="Arial" panose="020B0604020202020204" pitchFamily="34" charset="0"/>
              <a:sym typeface="Wingdings" panose="05000000000000000000" pitchFamily="2" charset="2"/>
            </a:endParaRPr>
          </a:p>
          <a:p>
            <a:r>
              <a:rPr lang="de-DE" sz="1200">
                <a:latin typeface="Arial" panose="020B0604020202020204" pitchFamily="34" charset="0"/>
                <a:cs typeface="Arial" panose="020B0604020202020204" pitchFamily="34" charset="0"/>
                <a:sym typeface="Wingdings" panose="05000000000000000000" pitchFamily="2" charset="2"/>
              </a:rPr>
              <a:t>originally drawn on maps of 1 m x 1 m</a:t>
            </a:r>
          </a:p>
          <a:p>
            <a:endParaRPr lang="de-DE" sz="1200">
              <a:latin typeface="Arial" panose="020B0604020202020204" pitchFamily="34" charset="0"/>
              <a:cs typeface="Arial" panose="020B0604020202020204" pitchFamily="34" charset="0"/>
              <a:sym typeface="Wingdings" panose="05000000000000000000" pitchFamily="2" charset="2"/>
            </a:endParaRPr>
          </a:p>
          <a:p>
            <a:r>
              <a:rPr lang="de-DE" sz="1200">
                <a:latin typeface="Arial" panose="020B0604020202020204" pitchFamily="34" charset="0"/>
                <a:cs typeface="Arial" panose="020B0604020202020204" pitchFamily="34" charset="0"/>
                <a:sym typeface="Wingdings" panose="05000000000000000000" pitchFamily="2" charset="2"/>
              </a:rPr>
              <a:t>nowaday accessible via the internet</a:t>
            </a:r>
          </a:p>
          <a:p>
            <a:endParaRPr lang="de-DE" sz="1200">
              <a:latin typeface="Arial" panose="020B0604020202020204" pitchFamily="34" charset="0"/>
              <a:cs typeface="Arial" panose="020B0604020202020204" pitchFamily="34" charset="0"/>
              <a:sym typeface="Wingdings" panose="05000000000000000000" pitchFamily="2" charset="2"/>
            </a:endParaRPr>
          </a:p>
          <a:p>
            <a:endParaRPr lang="de-DE" sz="1200">
              <a:latin typeface="Arial" panose="020B0604020202020204" pitchFamily="34" charset="0"/>
              <a:cs typeface="Arial" panose="020B0604020202020204" pitchFamily="34" charset="0"/>
              <a:sym typeface="Wingdings" panose="05000000000000000000" pitchFamily="2" charset="2"/>
            </a:endParaRPr>
          </a:p>
          <a:p>
            <a:endParaRPr lang="de-DE" sz="1200">
              <a:latin typeface="Arial" panose="020B0604020202020204" pitchFamily="34" charset="0"/>
              <a:cs typeface="Arial" panose="020B0604020202020204" pitchFamily="34" charset="0"/>
              <a:sym typeface="Wingdings" panose="05000000000000000000" pitchFamily="2" charset="2"/>
            </a:endParaRPr>
          </a:p>
          <a:p>
            <a:r>
              <a:rPr lang="de-DE" sz="1200">
                <a:latin typeface="Arial" panose="020B0604020202020204" pitchFamily="34" charset="0"/>
                <a:cs typeface="Arial" panose="020B0604020202020204" pitchFamily="34" charset="0"/>
                <a:sym typeface="Wingdings" panose="05000000000000000000" pitchFamily="2" charset="2"/>
              </a:rPr>
              <a:t>Wenker could determine the origin of the speaker from a short audio sample within some kilometers:</a:t>
            </a:r>
          </a:p>
          <a:p>
            <a:endParaRPr lang="de-DE" sz="1200">
              <a:latin typeface="Arial" panose="020B0604020202020204" pitchFamily="34" charset="0"/>
              <a:cs typeface="Arial" panose="020B0604020202020204" pitchFamily="34" charset="0"/>
              <a:sym typeface="Wingdings" panose="05000000000000000000" pitchFamily="2" charset="2"/>
            </a:endParaRPr>
          </a:p>
          <a:p>
            <a:pPr marL="171450" indent="-171450">
              <a:buFont typeface="Wingdings" panose="05000000000000000000" pitchFamily="2" charset="2"/>
              <a:buChar char="à"/>
            </a:pPr>
            <a:r>
              <a:rPr lang="de-DE" sz="1200" b="1">
                <a:latin typeface="Arial" panose="020B0604020202020204" pitchFamily="34" charset="0"/>
                <a:cs typeface="Arial" panose="020B0604020202020204" pitchFamily="34" charset="0"/>
                <a:sym typeface="Wingdings" panose="05000000000000000000" pitchFamily="2" charset="2"/>
              </a:rPr>
              <a:t>Is this still possible today?</a:t>
            </a:r>
          </a:p>
          <a:p>
            <a:pPr marL="171450" indent="-171450">
              <a:buFont typeface="Wingdings" panose="05000000000000000000" pitchFamily="2" charset="2"/>
              <a:buChar char="à"/>
            </a:pPr>
            <a:endParaRPr lang="de-DE" sz="1200" b="1">
              <a:latin typeface="Arial" panose="020B0604020202020204" pitchFamily="34" charset="0"/>
              <a:cs typeface="Arial" panose="020B0604020202020204" pitchFamily="34" charset="0"/>
              <a:sym typeface="Wingdings" panose="05000000000000000000" pitchFamily="2" charset="2"/>
            </a:endParaRPr>
          </a:p>
          <a:p>
            <a:pPr marL="171450" indent="-171450">
              <a:buFont typeface="Wingdings" panose="05000000000000000000" pitchFamily="2" charset="2"/>
              <a:buChar char="à"/>
            </a:pPr>
            <a:r>
              <a:rPr lang="de-DE" sz="1200" b="1">
                <a:latin typeface="Arial" panose="020B0604020202020204" pitchFamily="34" charset="0"/>
                <a:cs typeface="Arial" panose="020B0604020202020204" pitchFamily="34" charset="0"/>
                <a:sym typeface="Wingdings" panose="05000000000000000000" pitchFamily="2" charset="2"/>
              </a:rPr>
              <a:t>Is this still possible only using only Wenker‘s sentence </a:t>
            </a:r>
            <a:r>
              <a:rPr lang="de-DE" sz="1200" b="1" baseline="30000">
                <a:latin typeface="Arial" panose="020B0604020202020204" pitchFamily="34" charset="0"/>
                <a:cs typeface="Arial" panose="020B0604020202020204" pitchFamily="34" charset="0"/>
                <a:sym typeface="Wingdings" panose="05000000000000000000" pitchFamily="2" charset="2"/>
              </a:rPr>
              <a:t>#</a:t>
            </a:r>
            <a:r>
              <a:rPr lang="de-DE" sz="1200" b="1">
                <a:latin typeface="Arial" panose="020B0604020202020204" pitchFamily="34" charset="0"/>
                <a:cs typeface="Arial" panose="020B0604020202020204" pitchFamily="34" charset="0"/>
                <a:sym typeface="Wingdings" panose="05000000000000000000" pitchFamily="2" charset="2"/>
              </a:rPr>
              <a:t>1?</a:t>
            </a:r>
            <a:endParaRPr lang="de-DE" sz="1200" b="1">
              <a:latin typeface="Arial" panose="020B0604020202020204" pitchFamily="34" charset="0"/>
              <a:cs typeface="Arial" panose="020B0604020202020204" pitchFamily="34" charset="0"/>
            </a:endParaRPr>
          </a:p>
          <a:p>
            <a:endParaRPr lang="de-DE"/>
          </a:p>
        </p:txBody>
      </p:sp>
      <p:pic>
        <p:nvPicPr>
          <p:cNvPr id="6" name="Grafik 5">
            <a:extLst>
              <a:ext uri="{FF2B5EF4-FFF2-40B4-BE49-F238E27FC236}">
                <a16:creationId xmlns:a16="http://schemas.microsoft.com/office/drawing/2014/main" id="{33A4B1D2-0D42-4331-8361-FBAB470FCDBE}"/>
              </a:ext>
            </a:extLst>
          </p:cNvPr>
          <p:cNvPicPr>
            <a:picLocks noChangeAspect="1"/>
          </p:cNvPicPr>
          <p:nvPr/>
        </p:nvPicPr>
        <p:blipFill>
          <a:blip r:embed="rId3"/>
          <a:stretch>
            <a:fillRect/>
          </a:stretch>
        </p:blipFill>
        <p:spPr>
          <a:xfrm>
            <a:off x="2771800" y="4162928"/>
            <a:ext cx="2809091" cy="1930368"/>
          </a:xfrm>
          <a:prstGeom prst="rect">
            <a:avLst/>
          </a:prstGeom>
        </p:spPr>
      </p:pic>
    </p:spTree>
    <p:extLst>
      <p:ext uri="{BB962C8B-B14F-4D97-AF65-F5344CB8AC3E}">
        <p14:creationId xmlns:p14="http://schemas.microsoft.com/office/powerpoint/2010/main" val="1086444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a:t>DMW (Dialectatlas central Westgermany)</a:t>
            </a:r>
            <a:endParaRPr lang="de-DE" sz="2400" dirty="0"/>
          </a:p>
        </p:txBody>
      </p:sp>
      <p:sp>
        <p:nvSpPr>
          <p:cNvPr id="4" name="Foliennummernplatzhalter 3"/>
          <p:cNvSpPr>
            <a:spLocks noGrp="1"/>
          </p:cNvSpPr>
          <p:nvPr>
            <p:ph type="sldNum" sz="quarter" idx="10"/>
          </p:nvPr>
        </p:nvSpPr>
        <p:spPr/>
        <p:txBody>
          <a:bodyPr/>
          <a:lstStyle/>
          <a:p>
            <a:pPr>
              <a:defRPr/>
            </a:pPr>
            <a:fld id="{B3B96CEC-A54E-A248-8184-019B716A71FF}" type="slidenum">
              <a:rPr lang="de-DE" smtClean="0"/>
              <a:pPr>
                <a:defRPr/>
              </a:pPr>
              <a:t>5</a:t>
            </a:fld>
            <a:endParaRPr lang="de-DE"/>
          </a:p>
        </p:txBody>
      </p:sp>
      <p:pic>
        <p:nvPicPr>
          <p:cNvPr id="3" name="Inhaltsplatzhalter 2">
            <a:extLst>
              <a:ext uri="{FF2B5EF4-FFF2-40B4-BE49-F238E27FC236}">
                <a16:creationId xmlns:a16="http://schemas.microsoft.com/office/drawing/2014/main" id="{F4D5D62C-C372-4DD6-867D-4CC3D998CE45}"/>
              </a:ext>
            </a:extLst>
          </p:cNvPr>
          <p:cNvPicPr>
            <a:picLocks noGrp="1" noChangeAspect="1"/>
          </p:cNvPicPr>
          <p:nvPr>
            <p:ph idx="1"/>
          </p:nvPr>
        </p:nvPicPr>
        <p:blipFill>
          <a:blip r:embed="rId2"/>
          <a:stretch>
            <a:fillRect/>
          </a:stretch>
        </p:blipFill>
        <p:spPr>
          <a:xfrm>
            <a:off x="1598464" y="836712"/>
            <a:ext cx="5832648" cy="3984121"/>
          </a:xfrm>
          <a:prstGeom prst="rect">
            <a:avLst/>
          </a:prstGeom>
        </p:spPr>
      </p:pic>
      <p:sp>
        <p:nvSpPr>
          <p:cNvPr id="5" name="Textfeld 4">
            <a:extLst>
              <a:ext uri="{FF2B5EF4-FFF2-40B4-BE49-F238E27FC236}">
                <a16:creationId xmlns:a16="http://schemas.microsoft.com/office/drawing/2014/main" id="{61092A78-3508-443A-B080-AD9868C138E6}"/>
              </a:ext>
            </a:extLst>
          </p:cNvPr>
          <p:cNvSpPr txBox="1"/>
          <p:nvPr/>
        </p:nvSpPr>
        <p:spPr>
          <a:xfrm>
            <a:off x="323528" y="4941168"/>
            <a:ext cx="8591872" cy="1323439"/>
          </a:xfrm>
          <a:prstGeom prst="rect">
            <a:avLst/>
          </a:prstGeom>
          <a:noFill/>
        </p:spPr>
        <p:txBody>
          <a:bodyPr wrap="square" rtlCol="0">
            <a:spAutoFit/>
          </a:bodyPr>
          <a:lstStyle/>
          <a:p>
            <a:r>
              <a:rPr lang="de-DE" sz="1600">
                <a:latin typeface="Arial" panose="020B0604020202020204" pitchFamily="34" charset="0"/>
                <a:cs typeface="Arial" panose="020B0604020202020204" pitchFamily="34" charset="0"/>
              </a:rPr>
              <a:t>DMW-Project: Project of Universities Münster, Paderborn, Siegen</a:t>
            </a:r>
          </a:p>
          <a:p>
            <a:r>
              <a:rPr lang="de-DE" sz="1600">
                <a:latin typeface="Arial" panose="020B0604020202020204" pitchFamily="34" charset="0"/>
                <a:cs typeface="Arial" panose="020B0604020202020204" pitchFamily="34" charset="0"/>
              </a:rPr>
              <a:t>		</a:t>
            </a:r>
            <a:r>
              <a:rPr lang="de-DE" sz="1200" b="1">
                <a:solidFill>
                  <a:srgbClr val="FF0000"/>
                </a:solidFill>
                <a:latin typeface="Arial" panose="020B0604020202020204" pitchFamily="34" charset="0"/>
                <a:cs typeface="Arial" panose="020B0604020202020204" pitchFamily="34" charset="0"/>
              </a:rPr>
              <a:t>PIs:</a:t>
            </a:r>
            <a:r>
              <a:rPr lang="de-DE" sz="1600" b="1">
                <a:solidFill>
                  <a:srgbClr val="FF0000"/>
                </a:solidFill>
                <a:latin typeface="Arial" panose="020B0604020202020204" pitchFamily="34" charset="0"/>
                <a:cs typeface="Arial" panose="020B0604020202020204" pitchFamily="34" charset="0"/>
              </a:rPr>
              <a:t> </a:t>
            </a:r>
            <a:r>
              <a:rPr lang="de-DE" sz="1200" b="1">
                <a:solidFill>
                  <a:srgbClr val="FF0000"/>
                </a:solidFill>
                <a:latin typeface="Arial" panose="020B0604020202020204" pitchFamily="34" charset="0"/>
                <a:cs typeface="Arial" panose="020B0604020202020204" pitchFamily="34" charset="0"/>
              </a:rPr>
              <a:t>Helmut Spiekermann, Doris Tophinke, Petra Vogel, …</a:t>
            </a:r>
          </a:p>
          <a:p>
            <a:r>
              <a:rPr lang="de-DE" sz="1600">
                <a:latin typeface="Arial" panose="020B0604020202020204" pitchFamily="34" charset="0"/>
                <a:cs typeface="Arial" panose="020B0604020202020204" pitchFamily="34" charset="0"/>
              </a:rPr>
              <a:t>Recordings of dialects in North Rhine-Westphalia++, Dialect speakers &gt; 70 years, amongst other recordings: Wenker sentences, accessible via the internet, material not yet analyzed</a:t>
            </a:r>
          </a:p>
          <a:p>
            <a:endParaRPr lang="de-DE" sz="16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5062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b="1"/>
              <a:t>Dialect areas of the DMW corpus</a:t>
            </a:r>
            <a:endParaRPr lang="de-DE" sz="2400" b="1" dirty="0"/>
          </a:p>
        </p:txBody>
      </p:sp>
      <p:sp>
        <p:nvSpPr>
          <p:cNvPr id="4" name="Foliennummernplatzhalter 3"/>
          <p:cNvSpPr>
            <a:spLocks noGrp="1"/>
          </p:cNvSpPr>
          <p:nvPr>
            <p:ph type="sldNum" sz="quarter" idx="10"/>
          </p:nvPr>
        </p:nvSpPr>
        <p:spPr/>
        <p:txBody>
          <a:bodyPr/>
          <a:lstStyle/>
          <a:p>
            <a:pPr>
              <a:defRPr/>
            </a:pPr>
            <a:fld id="{B3B96CEC-A54E-A248-8184-019B716A71FF}" type="slidenum">
              <a:rPr lang="de-DE" smtClean="0"/>
              <a:pPr>
                <a:defRPr/>
              </a:pPr>
              <a:t>6</a:t>
            </a:fld>
            <a:endParaRPr lang="de-DE"/>
          </a:p>
        </p:txBody>
      </p:sp>
      <p:pic>
        <p:nvPicPr>
          <p:cNvPr id="11" name="Grafik 10">
            <a:extLst>
              <a:ext uri="{FF2B5EF4-FFF2-40B4-BE49-F238E27FC236}">
                <a16:creationId xmlns:a16="http://schemas.microsoft.com/office/drawing/2014/main" id="{435C14DE-C69A-4DFB-9040-14B447A49AC6}"/>
              </a:ext>
            </a:extLst>
          </p:cNvPr>
          <p:cNvPicPr>
            <a:picLocks noChangeAspect="1"/>
          </p:cNvPicPr>
          <p:nvPr/>
        </p:nvPicPr>
        <p:blipFill>
          <a:blip r:embed="rId3"/>
          <a:stretch>
            <a:fillRect/>
          </a:stretch>
        </p:blipFill>
        <p:spPr>
          <a:xfrm>
            <a:off x="4916242" y="764704"/>
            <a:ext cx="3722550" cy="4680520"/>
          </a:xfrm>
          <a:prstGeom prst="rect">
            <a:avLst/>
          </a:prstGeom>
        </p:spPr>
      </p:pic>
      <p:pic>
        <p:nvPicPr>
          <p:cNvPr id="6" name="Grafik 5">
            <a:extLst>
              <a:ext uri="{FF2B5EF4-FFF2-40B4-BE49-F238E27FC236}">
                <a16:creationId xmlns:a16="http://schemas.microsoft.com/office/drawing/2014/main" id="{A4497793-9E0B-46AF-A026-5A57E32DC766}"/>
              </a:ext>
            </a:extLst>
          </p:cNvPr>
          <p:cNvPicPr>
            <a:picLocks noChangeAspect="1"/>
          </p:cNvPicPr>
          <p:nvPr/>
        </p:nvPicPr>
        <p:blipFill>
          <a:blip r:embed="rId4"/>
          <a:stretch>
            <a:fillRect/>
          </a:stretch>
        </p:blipFill>
        <p:spPr>
          <a:xfrm>
            <a:off x="395536" y="1079483"/>
            <a:ext cx="3832224" cy="3789677"/>
          </a:xfrm>
          <a:prstGeom prst="rect">
            <a:avLst/>
          </a:prstGeom>
        </p:spPr>
      </p:pic>
      <p:sp>
        <p:nvSpPr>
          <p:cNvPr id="3" name="Textfeld 2">
            <a:extLst>
              <a:ext uri="{FF2B5EF4-FFF2-40B4-BE49-F238E27FC236}">
                <a16:creationId xmlns:a16="http://schemas.microsoft.com/office/drawing/2014/main" id="{684D9D12-14C5-4E5E-A447-5481384D526E}"/>
              </a:ext>
            </a:extLst>
          </p:cNvPr>
          <p:cNvSpPr txBox="1"/>
          <p:nvPr/>
        </p:nvSpPr>
        <p:spPr>
          <a:xfrm>
            <a:off x="539552" y="4869160"/>
            <a:ext cx="4176464" cy="830997"/>
          </a:xfrm>
          <a:prstGeom prst="rect">
            <a:avLst/>
          </a:prstGeom>
          <a:noFill/>
        </p:spPr>
        <p:txBody>
          <a:bodyPr wrap="square" rtlCol="0">
            <a:spAutoFit/>
          </a:bodyPr>
          <a:lstStyle/>
          <a:p>
            <a:r>
              <a:rPr lang="de-DE" sz="1200" b="1">
                <a:latin typeface="Arial" panose="020B0604020202020204" pitchFamily="34" charset="0"/>
                <a:cs typeface="Arial" panose="020B0604020202020204" pitchFamily="34" charset="0"/>
              </a:rPr>
              <a:t>DMW-area:</a:t>
            </a:r>
          </a:p>
          <a:p>
            <a:r>
              <a:rPr lang="de-DE" sz="1200">
                <a:latin typeface="Arial" panose="020B0604020202020204" pitchFamily="34" charset="0"/>
                <a:cs typeface="Arial" panose="020B0604020202020204" pitchFamily="34" charset="0"/>
              </a:rPr>
              <a:t>North Rhine-Westphalia + Osnabrück area + Westerwald</a:t>
            </a:r>
          </a:p>
          <a:p>
            <a:r>
              <a:rPr lang="de-DE" sz="1200">
                <a:latin typeface="Arial" panose="020B0604020202020204" pitchFamily="34" charset="0"/>
                <a:cs typeface="Arial" panose="020B0604020202020204" pitchFamily="34" charset="0"/>
              </a:rPr>
              <a:t>Total: 1018 villages (648 for Wenker sentence </a:t>
            </a:r>
            <a:r>
              <a:rPr lang="de-DE" sz="1200" baseline="30000">
                <a:latin typeface="Arial" panose="020B0604020202020204" pitchFamily="34" charset="0"/>
                <a:cs typeface="Arial" panose="020B0604020202020204" pitchFamily="34" charset="0"/>
              </a:rPr>
              <a:t>#</a:t>
            </a:r>
            <a:r>
              <a:rPr lang="de-DE" sz="1200">
                <a:latin typeface="Arial" panose="020B0604020202020204" pitchFamily="34" charset="0"/>
                <a:cs typeface="Arial" panose="020B0604020202020204" pitchFamily="34" charset="0"/>
              </a:rPr>
              <a:t>1)</a:t>
            </a:r>
          </a:p>
          <a:p>
            <a:r>
              <a:rPr lang="de-DE" sz="1200">
                <a:latin typeface="Arial" panose="020B0604020202020204" pitchFamily="34" charset="0"/>
                <a:cs typeface="Arial" panose="020B0604020202020204" pitchFamily="34" charset="0"/>
                <a:sym typeface="Wingdings" panose="05000000000000000000" pitchFamily="2" charset="2"/>
              </a:rPr>
              <a:t> 1193 speakers for sentence </a:t>
            </a:r>
            <a:r>
              <a:rPr lang="de-DE" sz="1200" baseline="30000">
                <a:latin typeface="Arial" panose="020B0604020202020204" pitchFamily="34" charset="0"/>
                <a:cs typeface="Arial" panose="020B0604020202020204" pitchFamily="34" charset="0"/>
                <a:sym typeface="Wingdings" panose="05000000000000000000" pitchFamily="2" charset="2"/>
              </a:rPr>
              <a:t>#</a:t>
            </a:r>
            <a:r>
              <a:rPr lang="de-DE" sz="1200">
                <a:latin typeface="Arial" panose="020B0604020202020204" pitchFamily="34" charset="0"/>
                <a:cs typeface="Arial" panose="020B0604020202020204" pitchFamily="34" charset="0"/>
                <a:sym typeface="Wingdings" panose="05000000000000000000" pitchFamily="2" charset="2"/>
              </a:rPr>
              <a:t>1</a:t>
            </a:r>
            <a:endParaRPr lang="de-DE"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3514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z="2400" b="1"/>
              <a:t>Automatic processing of audio signals</a:t>
            </a:r>
            <a:endParaRPr lang="de-DE" sz="2400" b="1" dirty="0"/>
          </a:p>
        </p:txBody>
      </p:sp>
      <p:sp>
        <p:nvSpPr>
          <p:cNvPr id="4" name="Foliennummernplatzhalter 3"/>
          <p:cNvSpPr>
            <a:spLocks noGrp="1"/>
          </p:cNvSpPr>
          <p:nvPr>
            <p:ph type="sldNum" sz="quarter" idx="10"/>
          </p:nvPr>
        </p:nvSpPr>
        <p:spPr/>
        <p:txBody>
          <a:bodyPr/>
          <a:lstStyle/>
          <a:p>
            <a:pPr>
              <a:defRPr/>
            </a:pPr>
            <a:fld id="{B3B96CEC-A54E-A248-8184-019B716A71FF}" type="slidenum">
              <a:rPr lang="de-DE" smtClean="0"/>
              <a:pPr>
                <a:defRPr/>
              </a:pPr>
              <a:t>7</a:t>
            </a:fld>
            <a:endParaRPr lang="de-DE"/>
          </a:p>
        </p:txBody>
      </p:sp>
      <p:graphicFrame>
        <p:nvGraphicFramePr>
          <p:cNvPr id="6" name="Tabelle 5">
            <a:extLst>
              <a:ext uri="{FF2B5EF4-FFF2-40B4-BE49-F238E27FC236}">
                <a16:creationId xmlns:a16="http://schemas.microsoft.com/office/drawing/2014/main" id="{90EA2026-9145-4DDD-B692-E020CA21929C}"/>
              </a:ext>
            </a:extLst>
          </p:cNvPr>
          <p:cNvGraphicFramePr>
            <a:graphicFrameLocks noGrp="1"/>
          </p:cNvGraphicFramePr>
          <p:nvPr>
            <p:extLst>
              <p:ext uri="{D42A27DB-BD31-4B8C-83A1-F6EECF244321}">
                <p14:modId xmlns:p14="http://schemas.microsoft.com/office/powerpoint/2010/main" val="2590916290"/>
              </p:ext>
            </p:extLst>
          </p:nvPr>
        </p:nvGraphicFramePr>
        <p:xfrm>
          <a:off x="357477" y="3409699"/>
          <a:ext cx="8640961" cy="3029201"/>
        </p:xfrm>
        <a:graphic>
          <a:graphicData uri="http://schemas.openxmlformats.org/drawingml/2006/table">
            <a:tbl>
              <a:tblPr firstRow="1" firstCol="1" bandRow="1">
                <a:tableStyleId>{5C22544A-7EE6-4342-B048-85BDC9FD1C3A}</a:tableStyleId>
              </a:tblPr>
              <a:tblGrid>
                <a:gridCol w="1579531">
                  <a:extLst>
                    <a:ext uri="{9D8B030D-6E8A-4147-A177-3AD203B41FA5}">
                      <a16:colId xmlns:a16="http://schemas.microsoft.com/office/drawing/2014/main" val="1701936858"/>
                    </a:ext>
                  </a:extLst>
                </a:gridCol>
                <a:gridCol w="942233">
                  <a:extLst>
                    <a:ext uri="{9D8B030D-6E8A-4147-A177-3AD203B41FA5}">
                      <a16:colId xmlns:a16="http://schemas.microsoft.com/office/drawing/2014/main" val="1388145325"/>
                    </a:ext>
                  </a:extLst>
                </a:gridCol>
                <a:gridCol w="6119197">
                  <a:extLst>
                    <a:ext uri="{9D8B030D-6E8A-4147-A177-3AD203B41FA5}">
                      <a16:colId xmlns:a16="http://schemas.microsoft.com/office/drawing/2014/main" val="830219617"/>
                    </a:ext>
                  </a:extLst>
                </a:gridCol>
              </a:tblGrid>
              <a:tr h="363219">
                <a:tc>
                  <a:txBody>
                    <a:bodyPr/>
                    <a:lstStyle/>
                    <a:p>
                      <a:pPr>
                        <a:lnSpc>
                          <a:spcPct val="107000"/>
                        </a:lnSpc>
                        <a:spcAft>
                          <a:spcPts val="0"/>
                        </a:spcAft>
                      </a:pPr>
                      <a:r>
                        <a:rPr lang="de-DE" sz="1200">
                          <a:solidFill>
                            <a:schemeClr val="tx1"/>
                          </a:solidFill>
                          <a:effectLst/>
                          <a:latin typeface="Arial" panose="020B0604020202020204" pitchFamily="34" charset="0"/>
                          <a:cs typeface="Arial" panose="020B0604020202020204" pitchFamily="34" charset="0"/>
                        </a:rPr>
                        <a:t>Village</a:t>
                      </a:r>
                      <a:endParaRPr lang="de-DE" sz="12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oFill/>
                  </a:tcPr>
                </a:tc>
                <a:tc>
                  <a:txBody>
                    <a:bodyPr/>
                    <a:lstStyle/>
                    <a:p>
                      <a:pPr>
                        <a:lnSpc>
                          <a:spcPct val="107000"/>
                        </a:lnSpc>
                        <a:spcAft>
                          <a:spcPts val="0"/>
                        </a:spcAft>
                      </a:pPr>
                      <a:r>
                        <a:rPr lang="de-DE" sz="1200">
                          <a:solidFill>
                            <a:schemeClr val="tx1"/>
                          </a:solidFill>
                          <a:effectLst/>
                          <a:latin typeface="Arial" panose="020B0604020202020204" pitchFamily="34" charset="0"/>
                          <a:cs typeface="Arial" panose="020B0604020202020204" pitchFamily="34" charset="0"/>
                        </a:rPr>
                        <a:t>Speaker</a:t>
                      </a:r>
                      <a:endParaRPr lang="de-DE" sz="12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oFill/>
                  </a:tcPr>
                </a:tc>
                <a:tc>
                  <a:txBody>
                    <a:bodyPr/>
                    <a:lstStyle/>
                    <a:p>
                      <a:pPr>
                        <a:lnSpc>
                          <a:spcPct val="107000"/>
                        </a:lnSpc>
                        <a:spcAft>
                          <a:spcPts val="0"/>
                        </a:spcAft>
                      </a:pPr>
                      <a:endParaRPr lang="de-DE" sz="12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oFill/>
                  </a:tcPr>
                </a:tc>
                <a:extLst>
                  <a:ext uri="{0D108BD9-81ED-4DB2-BD59-A6C34878D82A}">
                    <a16:rowId xmlns:a16="http://schemas.microsoft.com/office/drawing/2014/main" val="2530306654"/>
                  </a:ext>
                </a:extLst>
              </a:tr>
              <a:tr h="316151">
                <a:tc>
                  <a:txBody>
                    <a:bodyPr/>
                    <a:lstStyle/>
                    <a:p>
                      <a:pPr>
                        <a:lnSpc>
                          <a:spcPct val="107000"/>
                        </a:lnSpc>
                        <a:spcAft>
                          <a:spcPts val="0"/>
                        </a:spcAft>
                      </a:pPr>
                      <a:endParaRPr lang="de-DE" sz="12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oFill/>
                  </a:tcPr>
                </a:tc>
                <a:tc>
                  <a:txBody>
                    <a:bodyPr/>
                    <a:lstStyle/>
                    <a:p>
                      <a:pPr>
                        <a:lnSpc>
                          <a:spcPct val="107000"/>
                        </a:lnSpc>
                        <a:spcAft>
                          <a:spcPts val="0"/>
                        </a:spcAft>
                      </a:pPr>
                      <a:endParaRPr lang="de-DE" sz="12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oFill/>
                  </a:tcPr>
                </a:tc>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lang="de-DE" sz="120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de-DE" sz="1200" b="1">
                          <a:solidFill>
                            <a:srgbClr val="FF0000"/>
                          </a:solidFill>
                          <a:effectLst/>
                          <a:latin typeface="Arial" panose="020B0604020202020204" pitchFamily="34" charset="0"/>
                          <a:ea typeface="Calibri" panose="020F0502020204030204" pitchFamily="34" charset="0"/>
                          <a:cs typeface="Arial" panose="020B0604020202020204" pitchFamily="34" charset="0"/>
                        </a:rPr>
                        <a:t>Im Winter fliegen die trockenen Blätter durch die Luft herum</a:t>
                      </a:r>
                    </a:p>
                  </a:txBody>
                  <a:tcPr marL="68580" marR="68580" marT="0" marB="0">
                    <a:noFill/>
                  </a:tcPr>
                </a:tc>
                <a:extLst>
                  <a:ext uri="{0D108BD9-81ED-4DB2-BD59-A6C34878D82A}">
                    <a16:rowId xmlns:a16="http://schemas.microsoft.com/office/drawing/2014/main" val="2570713223"/>
                  </a:ext>
                </a:extLst>
              </a:tr>
              <a:tr h="729228">
                <a:tc>
                  <a:txBody>
                    <a:bodyPr/>
                    <a:lstStyle/>
                    <a:p>
                      <a:pPr>
                        <a:lnSpc>
                          <a:spcPct val="107000"/>
                        </a:lnSpc>
                        <a:spcAft>
                          <a:spcPts val="0"/>
                        </a:spcAft>
                      </a:pPr>
                      <a:r>
                        <a:rPr lang="de-DE" sz="1200">
                          <a:solidFill>
                            <a:schemeClr val="tx1"/>
                          </a:solidFill>
                          <a:effectLst/>
                          <a:latin typeface="Arial" panose="020B0604020202020204" pitchFamily="34" charset="0"/>
                          <a:cs typeface="Arial" panose="020B0604020202020204" pitchFamily="34" charset="0"/>
                        </a:rPr>
                        <a:t>Ruppichteroth</a:t>
                      </a:r>
                      <a:endParaRPr lang="de-DE" sz="12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oFill/>
                  </a:tcPr>
                </a:tc>
                <a:tc>
                  <a:txBody>
                    <a:bodyPr/>
                    <a:lstStyle/>
                    <a:p>
                      <a:pPr>
                        <a:lnSpc>
                          <a:spcPct val="107000"/>
                        </a:lnSpc>
                        <a:spcAft>
                          <a:spcPts val="0"/>
                        </a:spcAft>
                      </a:pPr>
                      <a:r>
                        <a:rPr lang="de-DE" sz="1200">
                          <a:solidFill>
                            <a:schemeClr val="tx1"/>
                          </a:solidFill>
                          <a:effectLst/>
                          <a:latin typeface="Arial" panose="020B0604020202020204" pitchFamily="34" charset="0"/>
                          <a:cs typeface="Arial" panose="020B0604020202020204" pitchFamily="34" charset="0"/>
                        </a:rPr>
                        <a:t>SI1143</a:t>
                      </a:r>
                      <a:endParaRPr lang="de-DE" sz="12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oFill/>
                  </a:tcPr>
                </a:tc>
                <a:tc>
                  <a:txBody>
                    <a:bodyPr/>
                    <a:lstStyle/>
                    <a:p>
                      <a:pPr>
                        <a:lnSpc>
                          <a:spcPct val="107000"/>
                        </a:lnSpc>
                        <a:spcAft>
                          <a:spcPts val="0"/>
                        </a:spcAft>
                      </a:pPr>
                      <a:r>
                        <a:rPr lang="de-DE" sz="1200">
                          <a:solidFill>
                            <a:schemeClr val="tx1"/>
                          </a:solidFill>
                          <a:effectLst/>
                          <a:latin typeface="Arial" panose="020B0604020202020204" pitchFamily="34" charset="0"/>
                          <a:cs typeface="Arial" panose="020B0604020202020204" pitchFamily="34" charset="0"/>
                        </a:rPr>
                        <a:t>CTC                              im wonter flehende trübläder doto luftirren</a:t>
                      </a:r>
                    </a:p>
                    <a:p>
                      <a:pPr marL="0" marR="0" lvl="0" indent="0" algn="l" defTabSz="457200" rtl="0" eaLnBrk="1" fontAlgn="auto" latinLnBrk="0" hangingPunct="1">
                        <a:lnSpc>
                          <a:spcPct val="107000"/>
                        </a:lnSpc>
                        <a:spcBef>
                          <a:spcPts val="0"/>
                        </a:spcBef>
                        <a:spcAft>
                          <a:spcPts val="0"/>
                        </a:spcAft>
                        <a:buClrTx/>
                        <a:buSzTx/>
                        <a:buFontTx/>
                        <a:buNone/>
                        <a:tabLst/>
                        <a:defRPr/>
                      </a:pPr>
                      <a:r>
                        <a:rPr lang="de-DE" sz="1200">
                          <a:solidFill>
                            <a:schemeClr val="tx1"/>
                          </a:solidFill>
                          <a:effectLst/>
                          <a:latin typeface="Arial" panose="020B0604020202020204" pitchFamily="34" charset="0"/>
                          <a:cs typeface="Arial" panose="020B0604020202020204" pitchFamily="34" charset="0"/>
                        </a:rPr>
                        <a:t>eSpeak                         ɪm vɔntɜ fleːəndə tɾyblɛːdɜ doːtoː lʊftɪrən</a:t>
                      </a:r>
                      <a:endParaRPr lang="de-DE" sz="120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457200" rtl="0" eaLnBrk="1" fontAlgn="auto" latinLnBrk="0" hangingPunct="1">
                        <a:lnSpc>
                          <a:spcPct val="107000"/>
                        </a:lnSpc>
                        <a:spcBef>
                          <a:spcPts val="0"/>
                        </a:spcBef>
                        <a:spcAft>
                          <a:spcPts val="0"/>
                        </a:spcAft>
                        <a:buClrTx/>
                        <a:buSzTx/>
                        <a:buFontTx/>
                        <a:buNone/>
                        <a:tabLst/>
                        <a:defRPr/>
                      </a:pPr>
                      <a:r>
                        <a:rPr lang="de-DE" sz="1200">
                          <a:solidFill>
                            <a:schemeClr val="tx1"/>
                          </a:solidFill>
                          <a:effectLst/>
                          <a:latin typeface="Arial" panose="020B0604020202020204" pitchFamily="34" charset="0"/>
                          <a:ea typeface="Calibri" panose="020F0502020204030204" pitchFamily="34" charset="0"/>
                          <a:cs typeface="Arial" panose="020B0604020202020204" pitchFamily="34" charset="0"/>
                        </a:rPr>
                        <a:t>eSpeak (plus spaces)   </a:t>
                      </a:r>
                      <a:r>
                        <a:rPr lang="de-DE" sz="1200">
                          <a:solidFill>
                            <a:schemeClr val="tx1"/>
                          </a:solidFill>
                          <a:effectLst/>
                          <a:latin typeface="Arial" panose="020B0604020202020204" pitchFamily="34" charset="0"/>
                          <a:cs typeface="Arial" panose="020B0604020202020204" pitchFamily="34" charset="0"/>
                        </a:rPr>
                        <a:t>ɪm vɔntɜ fleːən də tɾy blɛːdɜ doː toː lʊft ɪrə</a:t>
                      </a:r>
                      <a:endParaRPr lang="de-DE" sz="12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oFill/>
                  </a:tcPr>
                </a:tc>
                <a:extLst>
                  <a:ext uri="{0D108BD9-81ED-4DB2-BD59-A6C34878D82A}">
                    <a16:rowId xmlns:a16="http://schemas.microsoft.com/office/drawing/2014/main" val="2424772131"/>
                  </a:ext>
                </a:extLst>
              </a:tr>
              <a:tr h="670388">
                <a:tc>
                  <a:txBody>
                    <a:bodyPr/>
                    <a:lstStyle/>
                    <a:p>
                      <a:pPr>
                        <a:lnSpc>
                          <a:spcPct val="107000"/>
                        </a:lnSpc>
                        <a:spcAft>
                          <a:spcPts val="0"/>
                        </a:spcAft>
                      </a:pPr>
                      <a:r>
                        <a:rPr lang="de-DE" sz="1200">
                          <a:solidFill>
                            <a:schemeClr val="tx1"/>
                          </a:solidFill>
                          <a:effectLst/>
                          <a:latin typeface="Arial" panose="020B0604020202020204" pitchFamily="34" charset="0"/>
                          <a:cs typeface="Arial" panose="020B0604020202020204" pitchFamily="34" charset="0"/>
                        </a:rPr>
                        <a:t>Mehlem</a:t>
                      </a:r>
                      <a:endParaRPr lang="de-DE" sz="12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oFill/>
                  </a:tcPr>
                </a:tc>
                <a:tc>
                  <a:txBody>
                    <a:bodyPr/>
                    <a:lstStyle/>
                    <a:p>
                      <a:pPr>
                        <a:lnSpc>
                          <a:spcPct val="107000"/>
                        </a:lnSpc>
                        <a:spcAft>
                          <a:spcPts val="0"/>
                        </a:spcAft>
                      </a:pPr>
                      <a:r>
                        <a:rPr lang="de-DE" sz="1200">
                          <a:solidFill>
                            <a:schemeClr val="tx1"/>
                          </a:solidFill>
                          <a:effectLst/>
                          <a:latin typeface="Arial" panose="020B0604020202020204" pitchFamily="34" charset="0"/>
                          <a:cs typeface="Arial" panose="020B0604020202020204" pitchFamily="34" charset="0"/>
                        </a:rPr>
                        <a:t>BO1388</a:t>
                      </a:r>
                      <a:endParaRPr lang="de-DE" sz="12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oFill/>
                  </a:tcPr>
                </a:tc>
                <a:tc>
                  <a:txBody>
                    <a:bodyPr/>
                    <a:lstStyle/>
                    <a:p>
                      <a:pPr>
                        <a:lnSpc>
                          <a:spcPct val="107000"/>
                        </a:lnSpc>
                        <a:spcAft>
                          <a:spcPts val="0"/>
                        </a:spcAft>
                      </a:pPr>
                      <a:r>
                        <a:rPr lang="de-DE" sz="1200">
                          <a:solidFill>
                            <a:schemeClr val="tx1"/>
                          </a:solidFill>
                          <a:effectLst/>
                          <a:latin typeface="Arial" panose="020B0604020202020204" pitchFamily="34" charset="0"/>
                          <a:cs typeface="Arial" panose="020B0604020202020204" pitchFamily="34" charset="0"/>
                        </a:rPr>
                        <a:t>CTC                              im winte flägen die toye bleiter in de luftrum</a:t>
                      </a:r>
                    </a:p>
                    <a:p>
                      <a:pPr marL="0" marR="0" lvl="0" indent="0" algn="l" defTabSz="457200" rtl="0" eaLnBrk="1" fontAlgn="auto" latinLnBrk="0" hangingPunct="1">
                        <a:lnSpc>
                          <a:spcPct val="107000"/>
                        </a:lnSpc>
                        <a:spcBef>
                          <a:spcPts val="0"/>
                        </a:spcBef>
                        <a:spcAft>
                          <a:spcPts val="0"/>
                        </a:spcAft>
                        <a:buClrTx/>
                        <a:buSzTx/>
                        <a:buFontTx/>
                        <a:buNone/>
                        <a:tabLst/>
                        <a:defRPr/>
                      </a:pPr>
                      <a:r>
                        <a:rPr lang="de-DE" sz="1200">
                          <a:solidFill>
                            <a:schemeClr val="tx1"/>
                          </a:solidFill>
                          <a:effectLst/>
                          <a:latin typeface="Arial" panose="020B0604020202020204" pitchFamily="34" charset="0"/>
                          <a:ea typeface="Calibri" panose="020F0502020204030204" pitchFamily="34" charset="0"/>
                          <a:cs typeface="Arial" panose="020B0604020202020204" pitchFamily="34" charset="0"/>
                        </a:rPr>
                        <a:t>eSpeak                         </a:t>
                      </a:r>
                      <a:r>
                        <a:rPr lang="de-DE" sz="1200">
                          <a:solidFill>
                            <a:schemeClr val="tx1"/>
                          </a:solidFill>
                          <a:effectLst/>
                          <a:latin typeface="Arial" panose="020B0604020202020204" pitchFamily="34" charset="0"/>
                          <a:cs typeface="Arial" panose="020B0604020202020204" pitchFamily="34" charset="0"/>
                        </a:rPr>
                        <a:t>ɪm vɪntə flɛːɡən diː tɔøə blaɪtɜ ɪn deː lʊftɾʊm</a:t>
                      </a:r>
                      <a:endParaRPr lang="de-DE" sz="120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457200" rtl="0" eaLnBrk="1" fontAlgn="auto" latinLnBrk="0" hangingPunct="1">
                        <a:lnSpc>
                          <a:spcPct val="107000"/>
                        </a:lnSpc>
                        <a:spcBef>
                          <a:spcPts val="0"/>
                        </a:spcBef>
                        <a:spcAft>
                          <a:spcPts val="0"/>
                        </a:spcAft>
                        <a:buClrTx/>
                        <a:buSzTx/>
                        <a:buFontTx/>
                        <a:buNone/>
                        <a:tabLst/>
                        <a:defRPr/>
                      </a:pPr>
                      <a:r>
                        <a:rPr lang="de-DE" sz="1200">
                          <a:solidFill>
                            <a:schemeClr val="tx1"/>
                          </a:solidFill>
                          <a:effectLst/>
                          <a:latin typeface="Arial" panose="020B0604020202020204" pitchFamily="34" charset="0"/>
                          <a:ea typeface="Calibri" panose="020F0502020204030204" pitchFamily="34" charset="0"/>
                          <a:cs typeface="Arial" panose="020B0604020202020204" pitchFamily="34" charset="0"/>
                        </a:rPr>
                        <a:t>eSpeak (plus spaces)   </a:t>
                      </a:r>
                      <a:r>
                        <a:rPr lang="de-DE" sz="1200">
                          <a:solidFill>
                            <a:schemeClr val="tx1"/>
                          </a:solidFill>
                          <a:effectLst/>
                          <a:latin typeface="Arial" panose="020B0604020202020204" pitchFamily="34" charset="0"/>
                          <a:cs typeface="Arial" panose="020B0604020202020204" pitchFamily="34" charset="0"/>
                        </a:rPr>
                        <a:t>ɪm vɪntə flɛːɡən diː tɔøə blaɪtɜ ɪn deː lʊft ɾʊm</a:t>
                      </a:r>
                      <a:endParaRPr lang="de-DE" sz="12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oFill/>
                  </a:tcPr>
                </a:tc>
                <a:extLst>
                  <a:ext uri="{0D108BD9-81ED-4DB2-BD59-A6C34878D82A}">
                    <a16:rowId xmlns:a16="http://schemas.microsoft.com/office/drawing/2014/main" val="2557272185"/>
                  </a:ext>
                </a:extLst>
              </a:tr>
              <a:tr h="172232">
                <a:tc>
                  <a:txBody>
                    <a:bodyPr/>
                    <a:lstStyle/>
                    <a:p>
                      <a:pPr>
                        <a:lnSpc>
                          <a:spcPct val="107000"/>
                        </a:lnSpc>
                        <a:spcAft>
                          <a:spcPts val="0"/>
                        </a:spcAft>
                      </a:pPr>
                      <a:r>
                        <a:rPr lang="de-DE" sz="1200">
                          <a:solidFill>
                            <a:schemeClr val="tx1"/>
                          </a:solidFill>
                          <a:effectLst/>
                          <a:latin typeface="Arial" panose="020B0604020202020204" pitchFamily="34" charset="0"/>
                          <a:cs typeface="Arial" panose="020B0604020202020204" pitchFamily="34" charset="0"/>
                        </a:rPr>
                        <a:t> </a:t>
                      </a:r>
                      <a:endParaRPr lang="de-DE" sz="12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oFill/>
                  </a:tcPr>
                </a:tc>
                <a:tc>
                  <a:txBody>
                    <a:bodyPr/>
                    <a:lstStyle/>
                    <a:p>
                      <a:pPr>
                        <a:lnSpc>
                          <a:spcPct val="107000"/>
                        </a:lnSpc>
                        <a:spcAft>
                          <a:spcPts val="0"/>
                        </a:spcAft>
                      </a:pPr>
                      <a:r>
                        <a:rPr lang="de-DE" sz="1200">
                          <a:solidFill>
                            <a:schemeClr val="tx1"/>
                          </a:solidFill>
                          <a:effectLst/>
                          <a:latin typeface="Arial" panose="020B0604020202020204" pitchFamily="34" charset="0"/>
                          <a:cs typeface="Arial" panose="020B0604020202020204" pitchFamily="34" charset="0"/>
                        </a:rPr>
                        <a:t> </a:t>
                      </a:r>
                      <a:endParaRPr lang="de-DE" sz="12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oFill/>
                  </a:tcPr>
                </a:tc>
                <a:tc>
                  <a:txBody>
                    <a:bodyPr/>
                    <a:lstStyle/>
                    <a:p>
                      <a:pPr>
                        <a:lnSpc>
                          <a:spcPct val="107000"/>
                        </a:lnSpc>
                        <a:spcAft>
                          <a:spcPts val="0"/>
                        </a:spcAft>
                      </a:pPr>
                      <a:endParaRPr lang="de-DE" sz="12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oFill/>
                  </a:tcPr>
                </a:tc>
                <a:extLst>
                  <a:ext uri="{0D108BD9-81ED-4DB2-BD59-A6C34878D82A}">
                    <a16:rowId xmlns:a16="http://schemas.microsoft.com/office/drawing/2014/main" val="2773607247"/>
                  </a:ext>
                </a:extLst>
              </a:tr>
              <a:tr h="729228">
                <a:tc>
                  <a:txBody>
                    <a:bodyPr/>
                    <a:lstStyle/>
                    <a:p>
                      <a:pPr>
                        <a:lnSpc>
                          <a:spcPct val="107000"/>
                        </a:lnSpc>
                        <a:spcAft>
                          <a:spcPts val="0"/>
                        </a:spcAft>
                      </a:pPr>
                      <a:r>
                        <a:rPr lang="de-DE" sz="1200">
                          <a:solidFill>
                            <a:schemeClr val="tx1"/>
                          </a:solidFill>
                          <a:effectLst/>
                          <a:latin typeface="Arial" panose="020B0604020202020204" pitchFamily="34" charset="0"/>
                          <a:cs typeface="Arial" panose="020B0604020202020204" pitchFamily="34" charset="0"/>
                        </a:rPr>
                        <a:t>Zündorf</a:t>
                      </a:r>
                      <a:endParaRPr lang="de-DE" sz="12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oFill/>
                  </a:tcPr>
                </a:tc>
                <a:tc>
                  <a:txBody>
                    <a:bodyPr/>
                    <a:lstStyle/>
                    <a:p>
                      <a:pPr>
                        <a:lnSpc>
                          <a:spcPct val="107000"/>
                        </a:lnSpc>
                        <a:spcAft>
                          <a:spcPts val="0"/>
                        </a:spcAft>
                      </a:pPr>
                      <a:r>
                        <a:rPr lang="de-DE" sz="1200">
                          <a:solidFill>
                            <a:schemeClr val="tx1"/>
                          </a:solidFill>
                          <a:effectLst/>
                          <a:latin typeface="Arial" panose="020B0604020202020204" pitchFamily="34" charset="0"/>
                          <a:cs typeface="Arial" panose="020B0604020202020204" pitchFamily="34" charset="0"/>
                        </a:rPr>
                        <a:t>SI0911</a:t>
                      </a:r>
                      <a:endParaRPr lang="de-DE" sz="12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oFill/>
                  </a:tcPr>
                </a:tc>
                <a:tc>
                  <a:txBody>
                    <a:bodyPr/>
                    <a:lstStyle/>
                    <a:p>
                      <a:pPr>
                        <a:lnSpc>
                          <a:spcPct val="107000"/>
                        </a:lnSpc>
                        <a:spcAft>
                          <a:spcPts val="0"/>
                        </a:spcAft>
                      </a:pPr>
                      <a:r>
                        <a:rPr lang="de-DE" sz="1200">
                          <a:solidFill>
                            <a:schemeClr val="tx1"/>
                          </a:solidFill>
                          <a:effectLst/>
                          <a:latin typeface="Arial" panose="020B0604020202020204" pitchFamily="34" charset="0"/>
                          <a:cs typeface="Arial" panose="020B0604020202020204" pitchFamily="34" charset="0"/>
                        </a:rPr>
                        <a:t>CTC                              im bünkte flüchet drühe lof in der loch arn</a:t>
                      </a:r>
                    </a:p>
                    <a:p>
                      <a:pPr marL="0" marR="0" lvl="0" indent="0" algn="l" defTabSz="457200" rtl="0" eaLnBrk="1" fontAlgn="auto" latinLnBrk="0" hangingPunct="1">
                        <a:lnSpc>
                          <a:spcPct val="107000"/>
                        </a:lnSpc>
                        <a:spcBef>
                          <a:spcPts val="0"/>
                        </a:spcBef>
                        <a:spcAft>
                          <a:spcPts val="0"/>
                        </a:spcAft>
                        <a:buClrTx/>
                        <a:buSzTx/>
                        <a:buFontTx/>
                        <a:buNone/>
                        <a:tabLst/>
                        <a:defRPr/>
                      </a:pPr>
                      <a:r>
                        <a:rPr lang="de-DE" sz="1200">
                          <a:solidFill>
                            <a:schemeClr val="tx1"/>
                          </a:solidFill>
                          <a:effectLst/>
                          <a:latin typeface="Arial" panose="020B0604020202020204" pitchFamily="34" charset="0"/>
                          <a:ea typeface="Calibri" panose="020F0502020204030204" pitchFamily="34" charset="0"/>
                          <a:cs typeface="Arial" panose="020B0604020202020204" pitchFamily="34" charset="0"/>
                        </a:rPr>
                        <a:t>eSpeak                         </a:t>
                      </a:r>
                      <a:r>
                        <a:rPr lang="de-DE" sz="1200">
                          <a:solidFill>
                            <a:schemeClr val="tx1"/>
                          </a:solidFill>
                          <a:effectLst/>
                          <a:latin typeface="Arial" panose="020B0604020202020204" pitchFamily="34" charset="0"/>
                          <a:cs typeface="Arial" panose="020B0604020202020204" pitchFamily="34" charset="0"/>
                        </a:rPr>
                        <a:t>ɪm byŋktə flyçət dɾyːə loːf ɪn dɛɾ lɔx aɾn</a:t>
                      </a:r>
                    </a:p>
                    <a:p>
                      <a:pPr marL="0" marR="0" lvl="0" indent="0" algn="l" defTabSz="457200" rtl="0" eaLnBrk="1" fontAlgn="auto" latinLnBrk="0" hangingPunct="1">
                        <a:lnSpc>
                          <a:spcPct val="107000"/>
                        </a:lnSpc>
                        <a:spcBef>
                          <a:spcPts val="0"/>
                        </a:spcBef>
                        <a:spcAft>
                          <a:spcPts val="0"/>
                        </a:spcAft>
                        <a:buClrTx/>
                        <a:buSzTx/>
                        <a:buFontTx/>
                        <a:buNone/>
                        <a:tabLst/>
                        <a:defRPr/>
                      </a:pPr>
                      <a:r>
                        <a:rPr lang="de-DE" sz="1200">
                          <a:solidFill>
                            <a:schemeClr val="tx1"/>
                          </a:solidFill>
                          <a:effectLst/>
                          <a:latin typeface="Arial" panose="020B0604020202020204" pitchFamily="34" charset="0"/>
                          <a:ea typeface="Calibri" panose="020F0502020204030204" pitchFamily="34" charset="0"/>
                          <a:cs typeface="Arial" panose="020B0604020202020204" pitchFamily="34" charset="0"/>
                        </a:rPr>
                        <a:t>espeak (plus spaces)    </a:t>
                      </a:r>
                      <a:r>
                        <a:rPr lang="de-DE" sz="1200">
                          <a:solidFill>
                            <a:schemeClr val="tx1"/>
                          </a:solidFill>
                          <a:effectLst/>
                          <a:latin typeface="Arial" panose="020B0604020202020204" pitchFamily="34" charset="0"/>
                          <a:cs typeface="Arial" panose="020B0604020202020204" pitchFamily="34" charset="0"/>
                        </a:rPr>
                        <a:t>ɪm byŋktə flyç ət dɾyːə loːf ɪn dɛɾ lɔx aɾn</a:t>
                      </a:r>
                      <a:endParaRPr lang="de-DE" sz="120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457200" rtl="0" eaLnBrk="1" fontAlgn="auto" latinLnBrk="0" hangingPunct="1">
                        <a:lnSpc>
                          <a:spcPct val="107000"/>
                        </a:lnSpc>
                        <a:spcBef>
                          <a:spcPts val="0"/>
                        </a:spcBef>
                        <a:spcAft>
                          <a:spcPts val="0"/>
                        </a:spcAft>
                        <a:buClrTx/>
                        <a:buSzTx/>
                        <a:buFontTx/>
                        <a:buNone/>
                        <a:tabLst/>
                        <a:defRPr/>
                      </a:pPr>
                      <a:endParaRPr lang="de-DE" sz="12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oFill/>
                  </a:tcPr>
                </a:tc>
                <a:extLst>
                  <a:ext uri="{0D108BD9-81ED-4DB2-BD59-A6C34878D82A}">
                    <a16:rowId xmlns:a16="http://schemas.microsoft.com/office/drawing/2014/main" val="2193556098"/>
                  </a:ext>
                </a:extLst>
              </a:tr>
            </a:tbl>
          </a:graphicData>
        </a:graphic>
      </p:graphicFrame>
      <p:sp>
        <p:nvSpPr>
          <p:cNvPr id="3" name="Textfeld 2">
            <a:extLst>
              <a:ext uri="{FF2B5EF4-FFF2-40B4-BE49-F238E27FC236}">
                <a16:creationId xmlns:a16="http://schemas.microsoft.com/office/drawing/2014/main" id="{C652DF0E-A8C8-4300-8205-F2A507C678CB}"/>
              </a:ext>
            </a:extLst>
          </p:cNvPr>
          <p:cNvSpPr txBox="1"/>
          <p:nvPr/>
        </p:nvSpPr>
        <p:spPr>
          <a:xfrm>
            <a:off x="323528" y="1029809"/>
            <a:ext cx="8352928" cy="2123658"/>
          </a:xfrm>
          <a:prstGeom prst="rect">
            <a:avLst/>
          </a:prstGeom>
          <a:noFill/>
        </p:spPr>
        <p:txBody>
          <a:bodyPr wrap="square" rtlCol="0">
            <a:spAutoFit/>
          </a:bodyPr>
          <a:lstStyle/>
          <a:p>
            <a:r>
              <a:rPr lang="de-DE" sz="1200" b="1">
                <a:latin typeface="Arial" panose="020B0604020202020204" pitchFamily="34" charset="0"/>
                <a:cs typeface="Arial" panose="020B0604020202020204" pitchFamily="34" charset="0"/>
              </a:rPr>
              <a:t>STEP 1a: Transcription of material AUDIO </a:t>
            </a:r>
            <a:r>
              <a:rPr lang="de-DE" sz="1200" b="1">
                <a:latin typeface="Arial" panose="020B0604020202020204" pitchFamily="34" charset="0"/>
                <a:cs typeface="Arial" panose="020B0604020202020204" pitchFamily="34" charset="0"/>
                <a:sym typeface="Wingdings" panose="05000000000000000000" pitchFamily="2" charset="2"/>
              </a:rPr>
              <a:t> IPA Symbols [automatic]</a:t>
            </a:r>
            <a:endParaRPr lang="de-DE" sz="1200" b="1">
              <a:latin typeface="Arial" panose="020B0604020202020204" pitchFamily="34" charset="0"/>
              <a:cs typeface="Arial" panose="020B0604020202020204" pitchFamily="34" charset="0"/>
            </a:endParaRPr>
          </a:p>
          <a:p>
            <a:endParaRPr lang="de-DE" sz="1200" b="1">
              <a:latin typeface="Arial" panose="020B0604020202020204" pitchFamily="34" charset="0"/>
              <a:cs typeface="Arial" panose="020B0604020202020204" pitchFamily="34" charset="0"/>
            </a:endParaRPr>
          </a:p>
          <a:p>
            <a:r>
              <a:rPr lang="de-DE" sz="1200">
                <a:latin typeface="Arial" panose="020B0604020202020204" pitchFamily="34" charset="0"/>
                <a:cs typeface="Arial" panose="020B0604020202020204" pitchFamily="34" charset="0"/>
              </a:rPr>
              <a:t>Orthographic transcription using the multilingual wav2vec2-XLS-R &amp; jonatasgrosman/wav2vec2-large-xlsr-53-german</a:t>
            </a:r>
          </a:p>
          <a:p>
            <a:endParaRPr lang="de-DE" sz="1200" b="1">
              <a:latin typeface="Arial" panose="020B0604020202020204" pitchFamily="34" charset="0"/>
              <a:cs typeface="Arial" panose="020B0604020202020204" pitchFamily="34" charset="0"/>
            </a:endParaRPr>
          </a:p>
          <a:p>
            <a:r>
              <a:rPr lang="de-DE" sz="1200">
                <a:latin typeface="Arial" panose="020B0604020202020204" pitchFamily="34" charset="0"/>
                <a:cs typeface="Arial" panose="020B0604020202020204" pitchFamily="34" charset="0"/>
              </a:rPr>
              <a:t>	Audio   </a:t>
            </a:r>
            <a:r>
              <a:rPr lang="de-DE" sz="1200">
                <a:latin typeface="Arial" panose="020B0604020202020204" pitchFamily="34" charset="0"/>
                <a:cs typeface="Arial" panose="020B0604020202020204" pitchFamily="34" charset="0"/>
                <a:sym typeface="Wingdings" panose="05000000000000000000" pitchFamily="2" charset="2"/>
              </a:rPr>
              <a:t>  </a:t>
            </a:r>
            <a:r>
              <a:rPr lang="de-DE" sz="1200">
                <a:solidFill>
                  <a:srgbClr val="00B050"/>
                </a:solidFill>
                <a:latin typeface="Arial" panose="020B0604020202020204" pitchFamily="34" charset="0"/>
                <a:cs typeface="Arial" panose="020B0604020202020204" pitchFamily="34" charset="0"/>
                <a:sym typeface="Wingdings" panose="05000000000000000000" pitchFamily="2" charset="2"/>
              </a:rPr>
              <a:t>wav2vec2 encoder   </a:t>
            </a:r>
            <a:r>
              <a:rPr lang="de-DE" sz="1200">
                <a:latin typeface="Arial" panose="020B0604020202020204" pitchFamily="34" charset="0"/>
                <a:cs typeface="Arial" panose="020B0604020202020204" pitchFamily="34" charset="0"/>
                <a:sym typeface="Wingdings" panose="05000000000000000000" pitchFamily="2" charset="2"/>
              </a:rPr>
              <a:t>   </a:t>
            </a:r>
            <a:r>
              <a:rPr lang="de-DE" sz="1200">
                <a:solidFill>
                  <a:srgbClr val="00B0F0"/>
                </a:solidFill>
                <a:latin typeface="Arial" panose="020B0604020202020204" pitchFamily="34" charset="0"/>
                <a:cs typeface="Arial" panose="020B0604020202020204" pitchFamily="34" charset="0"/>
                <a:sym typeface="Wingdings" panose="05000000000000000000" pitchFamily="2" charset="2"/>
              </a:rPr>
              <a:t>CTC decoder  </a:t>
            </a:r>
            <a:r>
              <a:rPr lang="de-DE" sz="1200">
                <a:latin typeface="Arial" panose="020B0604020202020204" pitchFamily="34" charset="0"/>
                <a:cs typeface="Arial" panose="020B0604020202020204" pitchFamily="34" charset="0"/>
                <a:sym typeface="Wingdings" panose="05000000000000000000" pitchFamily="2" charset="2"/>
              </a:rPr>
              <a:t> </a:t>
            </a:r>
            <a:r>
              <a:rPr lang="de-DE" sz="1200">
                <a:latin typeface="Arial" panose="020B0604020202020204" pitchFamily="34" charset="0"/>
                <a:cs typeface="Arial" panose="020B0604020202020204" pitchFamily="34" charset="0"/>
              </a:rPr>
              <a:t>"Das ist ein Test.„</a:t>
            </a:r>
          </a:p>
          <a:p>
            <a:endParaRPr lang="en-US" sz="1200">
              <a:latin typeface="Arial" panose="020B0604020202020204" pitchFamily="34" charset="0"/>
              <a:cs typeface="Arial" panose="020B0604020202020204" pitchFamily="34" charset="0"/>
            </a:endParaRPr>
          </a:p>
          <a:p>
            <a:r>
              <a:rPr lang="de-DE" sz="1200">
                <a:latin typeface="Arial" panose="020B0604020202020204" pitchFamily="34" charset="0"/>
                <a:cs typeface="Arial" panose="020B0604020202020204" pitchFamily="34" charset="0"/>
              </a:rPr>
              <a:t>Phonetic conversion: phonemizer 3.3.0 &amp; eSpeak NG 1.50</a:t>
            </a:r>
          </a:p>
          <a:p>
            <a:endParaRPr lang="de-DE" sz="1200" b="1">
              <a:latin typeface="Arial" panose="020B0604020202020204" pitchFamily="34" charset="0"/>
              <a:cs typeface="Arial" panose="020B0604020202020204" pitchFamily="34" charset="0"/>
            </a:endParaRPr>
          </a:p>
          <a:p>
            <a:r>
              <a:rPr lang="de-DE" sz="1200">
                <a:latin typeface="Arial" panose="020B0604020202020204" pitchFamily="34" charset="0"/>
                <a:cs typeface="Arial" panose="020B0604020202020204" pitchFamily="34" charset="0"/>
              </a:rPr>
              <a:t>	"Das ist ein Test." </a:t>
            </a:r>
            <a:r>
              <a:rPr lang="de-DE" sz="1200">
                <a:latin typeface="Arial" panose="020B0604020202020204" pitchFamily="34" charset="0"/>
                <a:cs typeface="Arial" panose="020B0604020202020204" pitchFamily="34" charset="0"/>
                <a:sym typeface="Wingdings" panose="05000000000000000000" pitchFamily="2" charset="2"/>
              </a:rPr>
              <a:t> </a:t>
            </a:r>
            <a:r>
              <a:rPr lang="de-DE" sz="1200">
                <a:solidFill>
                  <a:srgbClr val="9966FF"/>
                </a:solidFill>
                <a:latin typeface="Arial" panose="020B0604020202020204" pitchFamily="34" charset="0"/>
                <a:cs typeface="Arial" panose="020B0604020202020204" pitchFamily="34" charset="0"/>
              </a:rPr>
              <a:t>eSpeak pronunciation rules </a:t>
            </a:r>
            <a:r>
              <a:rPr lang="de-DE" sz="1200">
                <a:latin typeface="Arial" panose="020B0604020202020204" pitchFamily="34" charset="0"/>
                <a:cs typeface="Arial" panose="020B0604020202020204" pitchFamily="34" charset="0"/>
                <a:sym typeface="Wingdings" panose="05000000000000000000" pitchFamily="2" charset="2"/>
              </a:rPr>
              <a:t> </a:t>
            </a:r>
            <a:r>
              <a:rPr lang="de-DE" sz="1200">
                <a:latin typeface="Arial" panose="020B0604020202020204" pitchFamily="34" charset="0"/>
                <a:cs typeface="Arial" panose="020B0604020202020204" pitchFamily="34" charset="0"/>
              </a:rPr>
              <a:t>/das ɪst aɪn tɛst/</a:t>
            </a:r>
          </a:p>
          <a:p>
            <a:endParaRPr lang="de-DE" sz="1200">
              <a:latin typeface="Arial" panose="020B0604020202020204" pitchFamily="34" charset="0"/>
              <a:cs typeface="Arial" panose="020B0604020202020204" pitchFamily="34" charset="0"/>
            </a:endParaRPr>
          </a:p>
          <a:p>
            <a:r>
              <a:rPr lang="de-DE" sz="1200" b="1">
                <a:latin typeface="Arial" panose="020B0604020202020204" pitchFamily="34" charset="0"/>
                <a:cs typeface="Arial" panose="020B0604020202020204" pitchFamily="34" charset="0"/>
              </a:rPr>
              <a:t>STEP 1b: Introduction of spaces (if necessary) [manual]</a:t>
            </a:r>
          </a:p>
        </p:txBody>
      </p:sp>
    </p:spTree>
    <p:extLst>
      <p:ext uri="{BB962C8B-B14F-4D97-AF65-F5344CB8AC3E}">
        <p14:creationId xmlns:p14="http://schemas.microsoft.com/office/powerpoint/2010/main" val="2840365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b="1"/>
              <a:t>Local Distribution of automatically transcribed data</a:t>
            </a:r>
            <a:endParaRPr lang="de-DE" sz="2400" b="1" dirty="0"/>
          </a:p>
        </p:txBody>
      </p:sp>
      <p:sp>
        <p:nvSpPr>
          <p:cNvPr id="4" name="Foliennummernplatzhalter 3"/>
          <p:cNvSpPr>
            <a:spLocks noGrp="1"/>
          </p:cNvSpPr>
          <p:nvPr>
            <p:ph type="sldNum" sz="quarter" idx="10"/>
          </p:nvPr>
        </p:nvSpPr>
        <p:spPr/>
        <p:txBody>
          <a:bodyPr/>
          <a:lstStyle/>
          <a:p>
            <a:pPr>
              <a:defRPr/>
            </a:pPr>
            <a:fld id="{B3B96CEC-A54E-A248-8184-019B716A71FF}" type="slidenum">
              <a:rPr lang="de-DE" smtClean="0"/>
              <a:pPr>
                <a:defRPr/>
              </a:pPr>
              <a:t>8</a:t>
            </a:fld>
            <a:endParaRPr lang="de-DE"/>
          </a:p>
        </p:txBody>
      </p:sp>
      <p:sp>
        <p:nvSpPr>
          <p:cNvPr id="5" name="Textfeld 4">
            <a:extLst>
              <a:ext uri="{FF2B5EF4-FFF2-40B4-BE49-F238E27FC236}">
                <a16:creationId xmlns:a16="http://schemas.microsoft.com/office/drawing/2014/main" id="{CC17C66B-343C-4267-A568-8E29B8E2E1AF}"/>
              </a:ext>
            </a:extLst>
          </p:cNvPr>
          <p:cNvSpPr txBox="1"/>
          <p:nvPr/>
        </p:nvSpPr>
        <p:spPr>
          <a:xfrm>
            <a:off x="645067" y="901700"/>
            <a:ext cx="8134672" cy="5262979"/>
          </a:xfrm>
          <a:prstGeom prst="rect">
            <a:avLst/>
          </a:prstGeom>
          <a:noFill/>
        </p:spPr>
        <p:txBody>
          <a:bodyPr wrap="square" rtlCol="0">
            <a:spAutoFit/>
          </a:bodyPr>
          <a:lstStyle/>
          <a:p>
            <a:r>
              <a:rPr lang="de-DE" sz="1200">
                <a:latin typeface="Arial" panose="020B0604020202020204" pitchFamily="34" charset="0"/>
                <a:cs typeface="Arial" panose="020B0604020202020204" pitchFamily="34" charset="0"/>
              </a:rPr>
              <a:t>Im Winter fliegen die </a:t>
            </a:r>
            <a:r>
              <a:rPr lang="de-DE" sz="1200" b="1">
                <a:latin typeface="Arial" panose="020B0604020202020204" pitchFamily="34" charset="0"/>
                <a:cs typeface="Arial" panose="020B0604020202020204" pitchFamily="34" charset="0"/>
              </a:rPr>
              <a:t>trockenen</a:t>
            </a:r>
            <a:r>
              <a:rPr lang="de-DE" sz="1200">
                <a:latin typeface="Arial" panose="020B0604020202020204" pitchFamily="34" charset="0"/>
                <a:cs typeface="Arial" panose="020B0604020202020204" pitchFamily="34" charset="0"/>
              </a:rPr>
              <a:t> Blätter durch die Luft herum	</a:t>
            </a:r>
          </a:p>
          <a:p>
            <a:endParaRPr lang="de-DE" sz="1200">
              <a:latin typeface="Arial" panose="020B0604020202020204" pitchFamily="34" charset="0"/>
              <a:cs typeface="Arial" panose="020B0604020202020204" pitchFamily="34" charset="0"/>
            </a:endParaRPr>
          </a:p>
          <a:p>
            <a:r>
              <a:rPr lang="de-DE" sz="1200">
                <a:latin typeface="Arial" panose="020B0604020202020204" pitchFamily="34" charset="0"/>
                <a:cs typeface="Arial" panose="020B0604020202020204" pitchFamily="34" charset="0"/>
              </a:rPr>
              <a:t>Example searchstring:</a:t>
            </a:r>
            <a:r>
              <a:rPr lang="de-DE" sz="1200"/>
              <a:t>                 </a:t>
            </a:r>
            <a:r>
              <a:rPr lang="de-DE" sz="1200">
                <a:latin typeface="Arial" panose="020B0604020202020204" pitchFamily="34" charset="0"/>
                <a:cs typeface="Arial" panose="020B0604020202020204" pitchFamily="34" charset="0"/>
              </a:rPr>
              <a:t>dɾø:*	(dɾø:ge)			               dɾy:*    (dry:je)</a:t>
            </a:r>
          </a:p>
          <a:p>
            <a:endParaRPr lang="de-DE" sz="1200">
              <a:latin typeface="Arial" panose="020B0604020202020204" pitchFamily="34" charset="0"/>
              <a:cs typeface="Arial" panose="020B0604020202020204" pitchFamily="34" charset="0"/>
            </a:endParaRPr>
          </a:p>
          <a:p>
            <a:endParaRPr lang="de-DE" sz="1200">
              <a:latin typeface="Arial" panose="020B0604020202020204" pitchFamily="34" charset="0"/>
              <a:cs typeface="Arial" panose="020B0604020202020204" pitchFamily="34" charset="0"/>
            </a:endParaRPr>
          </a:p>
          <a:p>
            <a:endParaRPr lang="de-DE" sz="1200">
              <a:latin typeface="Arial" panose="020B0604020202020204" pitchFamily="34" charset="0"/>
              <a:cs typeface="Arial" panose="020B0604020202020204" pitchFamily="34" charset="0"/>
            </a:endParaRPr>
          </a:p>
          <a:p>
            <a:endParaRPr lang="de-DE" sz="1200">
              <a:latin typeface="Arial" panose="020B0604020202020204" pitchFamily="34" charset="0"/>
              <a:cs typeface="Arial" panose="020B0604020202020204" pitchFamily="34" charset="0"/>
            </a:endParaRPr>
          </a:p>
          <a:p>
            <a:endParaRPr lang="de-DE" sz="1200">
              <a:latin typeface="Arial" panose="020B0604020202020204" pitchFamily="34" charset="0"/>
              <a:cs typeface="Arial" panose="020B0604020202020204" pitchFamily="34" charset="0"/>
            </a:endParaRPr>
          </a:p>
          <a:p>
            <a:endParaRPr lang="de-DE" sz="1200">
              <a:latin typeface="Arial" panose="020B0604020202020204" pitchFamily="34" charset="0"/>
              <a:cs typeface="Arial" panose="020B0604020202020204" pitchFamily="34" charset="0"/>
            </a:endParaRPr>
          </a:p>
          <a:p>
            <a:endParaRPr lang="de-DE" sz="1200">
              <a:latin typeface="Arial" panose="020B0604020202020204" pitchFamily="34" charset="0"/>
              <a:cs typeface="Arial" panose="020B0604020202020204" pitchFamily="34" charset="0"/>
            </a:endParaRPr>
          </a:p>
          <a:p>
            <a:endParaRPr lang="de-DE" sz="1200">
              <a:latin typeface="Arial" panose="020B0604020202020204" pitchFamily="34" charset="0"/>
              <a:cs typeface="Arial" panose="020B0604020202020204" pitchFamily="34" charset="0"/>
            </a:endParaRPr>
          </a:p>
          <a:p>
            <a:endParaRPr lang="de-DE" sz="1200">
              <a:latin typeface="Arial" panose="020B0604020202020204" pitchFamily="34" charset="0"/>
              <a:cs typeface="Arial" panose="020B0604020202020204" pitchFamily="34" charset="0"/>
            </a:endParaRPr>
          </a:p>
          <a:p>
            <a:endParaRPr lang="de-DE" sz="1200">
              <a:latin typeface="Arial" panose="020B0604020202020204" pitchFamily="34" charset="0"/>
              <a:cs typeface="Arial" panose="020B0604020202020204" pitchFamily="34" charset="0"/>
            </a:endParaRPr>
          </a:p>
          <a:p>
            <a:endParaRPr lang="de-DE" sz="1200">
              <a:latin typeface="Arial" panose="020B0604020202020204" pitchFamily="34" charset="0"/>
              <a:cs typeface="Arial" panose="020B0604020202020204" pitchFamily="34" charset="0"/>
            </a:endParaRPr>
          </a:p>
          <a:p>
            <a:endParaRPr lang="de-DE" sz="1200">
              <a:latin typeface="Arial" panose="020B0604020202020204" pitchFamily="34" charset="0"/>
              <a:cs typeface="Arial" panose="020B0604020202020204" pitchFamily="34" charset="0"/>
            </a:endParaRPr>
          </a:p>
          <a:p>
            <a:endParaRPr lang="de-DE" sz="1200">
              <a:latin typeface="Arial" panose="020B0604020202020204" pitchFamily="34" charset="0"/>
              <a:cs typeface="Arial" panose="020B0604020202020204" pitchFamily="34" charset="0"/>
            </a:endParaRPr>
          </a:p>
          <a:p>
            <a:endParaRPr lang="de-DE" sz="1200">
              <a:latin typeface="Arial" panose="020B0604020202020204" pitchFamily="34" charset="0"/>
              <a:cs typeface="Arial" panose="020B0604020202020204" pitchFamily="34" charset="0"/>
            </a:endParaRPr>
          </a:p>
          <a:p>
            <a:endParaRPr lang="de-DE" sz="1200">
              <a:latin typeface="Arial" panose="020B0604020202020204" pitchFamily="34" charset="0"/>
              <a:cs typeface="Arial" panose="020B0604020202020204" pitchFamily="34" charset="0"/>
            </a:endParaRPr>
          </a:p>
          <a:p>
            <a:endParaRPr lang="de-DE" sz="1200">
              <a:latin typeface="Arial" panose="020B0604020202020204" pitchFamily="34" charset="0"/>
              <a:cs typeface="Arial" panose="020B0604020202020204" pitchFamily="34" charset="0"/>
            </a:endParaRPr>
          </a:p>
          <a:p>
            <a:endParaRPr lang="de-DE" sz="1200">
              <a:latin typeface="Arial" panose="020B0604020202020204" pitchFamily="34" charset="0"/>
              <a:cs typeface="Arial" panose="020B0604020202020204" pitchFamily="34" charset="0"/>
            </a:endParaRPr>
          </a:p>
          <a:p>
            <a:endParaRPr lang="de-DE" sz="1200">
              <a:latin typeface="Arial" panose="020B0604020202020204" pitchFamily="34" charset="0"/>
              <a:cs typeface="Arial" panose="020B0604020202020204" pitchFamily="34" charset="0"/>
            </a:endParaRPr>
          </a:p>
          <a:p>
            <a:endParaRPr lang="de-DE" sz="1200">
              <a:latin typeface="Arial" panose="020B0604020202020204" pitchFamily="34" charset="0"/>
              <a:cs typeface="Arial" panose="020B0604020202020204" pitchFamily="34" charset="0"/>
            </a:endParaRPr>
          </a:p>
          <a:p>
            <a:endParaRPr lang="de-DE" sz="1200">
              <a:latin typeface="Arial" panose="020B0604020202020204" pitchFamily="34" charset="0"/>
              <a:cs typeface="Arial" panose="020B0604020202020204" pitchFamily="34" charset="0"/>
            </a:endParaRPr>
          </a:p>
          <a:p>
            <a:endParaRPr lang="de-DE" sz="1200">
              <a:latin typeface="Arial" panose="020B0604020202020204" pitchFamily="34" charset="0"/>
              <a:cs typeface="Arial" panose="020B0604020202020204" pitchFamily="34" charset="0"/>
            </a:endParaRPr>
          </a:p>
          <a:p>
            <a:endParaRPr lang="de-DE" sz="1200">
              <a:latin typeface="Arial" panose="020B0604020202020204" pitchFamily="34" charset="0"/>
              <a:cs typeface="Arial" panose="020B0604020202020204" pitchFamily="34" charset="0"/>
            </a:endParaRPr>
          </a:p>
          <a:p>
            <a:endParaRPr lang="de-DE" sz="1200">
              <a:latin typeface="Arial" panose="020B0604020202020204" pitchFamily="34" charset="0"/>
              <a:cs typeface="Arial" panose="020B0604020202020204" pitchFamily="34" charset="0"/>
            </a:endParaRPr>
          </a:p>
          <a:p>
            <a:endParaRPr lang="de-DE" sz="1200">
              <a:latin typeface="Arial" panose="020B0604020202020204" pitchFamily="34" charset="0"/>
              <a:cs typeface="Arial" panose="020B0604020202020204" pitchFamily="34" charset="0"/>
            </a:endParaRPr>
          </a:p>
          <a:p>
            <a:r>
              <a:rPr lang="de-DE" sz="1200">
                <a:latin typeface="Arial" panose="020B0604020202020204" pitchFamily="34" charset="0"/>
                <a:cs typeface="Arial" panose="020B0604020202020204" pitchFamily="34" charset="0"/>
                <a:sym typeface="Wingdings" panose="05000000000000000000" pitchFamily="2" charset="2"/>
              </a:rPr>
              <a:t>	Regional clustering distribution of particular pronounciations  „</a:t>
            </a:r>
            <a:r>
              <a:rPr lang="de-DE" sz="1200" b="1">
                <a:latin typeface="Arial" panose="020B0604020202020204" pitchFamily="34" charset="0"/>
                <a:cs typeface="Arial" panose="020B0604020202020204" pitchFamily="34" charset="0"/>
                <a:sym typeface="Wingdings" panose="05000000000000000000" pitchFamily="2" charset="2"/>
              </a:rPr>
              <a:t>Dialect marker</a:t>
            </a:r>
            <a:r>
              <a:rPr lang="de-DE" sz="1200">
                <a:latin typeface="Arial" panose="020B0604020202020204" pitchFamily="34" charset="0"/>
                <a:cs typeface="Arial" panose="020B0604020202020204" pitchFamily="34" charset="0"/>
                <a:sym typeface="Wingdings" panose="05000000000000000000" pitchFamily="2" charset="2"/>
              </a:rPr>
              <a:t>“</a:t>
            </a:r>
            <a:endParaRPr lang="de-DE" sz="1200">
              <a:latin typeface="Arial" panose="020B0604020202020204" pitchFamily="34" charset="0"/>
              <a:cs typeface="Arial" panose="020B0604020202020204" pitchFamily="34" charset="0"/>
            </a:endParaRPr>
          </a:p>
        </p:txBody>
      </p:sp>
      <p:pic>
        <p:nvPicPr>
          <p:cNvPr id="6" name="Grafik 5">
            <a:extLst>
              <a:ext uri="{FF2B5EF4-FFF2-40B4-BE49-F238E27FC236}">
                <a16:creationId xmlns:a16="http://schemas.microsoft.com/office/drawing/2014/main" id="{F2B1F890-2363-4603-B4C9-23F89C20FA0A}"/>
              </a:ext>
            </a:extLst>
          </p:cNvPr>
          <p:cNvPicPr>
            <a:picLocks noChangeAspect="1"/>
          </p:cNvPicPr>
          <p:nvPr/>
        </p:nvPicPr>
        <p:blipFill>
          <a:blip r:embed="rId3"/>
          <a:stretch>
            <a:fillRect/>
          </a:stretch>
        </p:blipFill>
        <p:spPr>
          <a:xfrm>
            <a:off x="1691680" y="1628798"/>
            <a:ext cx="3315657" cy="4081527"/>
          </a:xfrm>
          <a:prstGeom prst="rect">
            <a:avLst/>
          </a:prstGeom>
        </p:spPr>
      </p:pic>
      <p:pic>
        <p:nvPicPr>
          <p:cNvPr id="7" name="Inhaltsplatzhalter 2">
            <a:extLst>
              <a:ext uri="{FF2B5EF4-FFF2-40B4-BE49-F238E27FC236}">
                <a16:creationId xmlns:a16="http://schemas.microsoft.com/office/drawing/2014/main" id="{D79F26AE-AE18-40DA-8CD7-FD9A2D3D8096}"/>
              </a:ext>
            </a:extLst>
          </p:cNvPr>
          <p:cNvPicPr>
            <a:picLocks noGrp="1" noChangeAspect="1"/>
          </p:cNvPicPr>
          <p:nvPr>
            <p:ph idx="1"/>
          </p:nvPr>
        </p:nvPicPr>
        <p:blipFill>
          <a:blip r:embed="rId4"/>
          <a:stretch>
            <a:fillRect/>
          </a:stretch>
        </p:blipFill>
        <p:spPr>
          <a:xfrm>
            <a:off x="5612174" y="1649120"/>
            <a:ext cx="3303226" cy="4040885"/>
          </a:xfrm>
          <a:prstGeom prst="rect">
            <a:avLst/>
          </a:prstGeom>
        </p:spPr>
      </p:pic>
    </p:spTree>
    <p:extLst>
      <p:ext uri="{BB962C8B-B14F-4D97-AF65-F5344CB8AC3E}">
        <p14:creationId xmlns:p14="http://schemas.microsoft.com/office/powerpoint/2010/main" val="35253905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b="1"/>
              <a:t>Dialect markers</a:t>
            </a:r>
            <a:endParaRPr lang="de-DE" sz="2400" b="1" dirty="0"/>
          </a:p>
        </p:txBody>
      </p:sp>
      <p:sp>
        <p:nvSpPr>
          <p:cNvPr id="4" name="Foliennummernplatzhalter 3"/>
          <p:cNvSpPr>
            <a:spLocks noGrp="1"/>
          </p:cNvSpPr>
          <p:nvPr>
            <p:ph type="sldNum" sz="quarter" idx="10"/>
          </p:nvPr>
        </p:nvSpPr>
        <p:spPr/>
        <p:txBody>
          <a:bodyPr/>
          <a:lstStyle/>
          <a:p>
            <a:pPr>
              <a:defRPr/>
            </a:pPr>
            <a:fld id="{B3B96CEC-A54E-A248-8184-019B716A71FF}" type="slidenum">
              <a:rPr lang="de-DE" smtClean="0"/>
              <a:pPr>
                <a:defRPr/>
              </a:pPr>
              <a:t>9</a:t>
            </a:fld>
            <a:endParaRPr lang="de-DE"/>
          </a:p>
        </p:txBody>
      </p:sp>
      <p:sp>
        <p:nvSpPr>
          <p:cNvPr id="10" name="Inhaltsplatzhalter 9"/>
          <p:cNvSpPr>
            <a:spLocks noGrp="1"/>
          </p:cNvSpPr>
          <p:nvPr>
            <p:ph idx="1"/>
          </p:nvPr>
        </p:nvSpPr>
        <p:spPr>
          <a:xfrm>
            <a:off x="382977" y="786109"/>
            <a:ext cx="8664494" cy="5472607"/>
          </a:xfrm>
        </p:spPr>
        <p:txBody>
          <a:bodyPr/>
          <a:lstStyle/>
          <a:p>
            <a:r>
              <a:rPr lang="de-DE" sz="1400" b="1">
                <a:latin typeface="Arial" panose="020B0604020202020204" pitchFamily="34" charset="0"/>
                <a:cs typeface="Arial" panose="020B0604020202020204" pitchFamily="34" charset="0"/>
              </a:rPr>
              <a:t>STEP 2a: Identification of dialect markers, i.e. symbol sequences typical for specific regions</a:t>
            </a:r>
          </a:p>
          <a:p>
            <a:endParaRPr lang="de-DE" sz="1400">
              <a:latin typeface="Arial" panose="020B0604020202020204" pitchFamily="34" charset="0"/>
              <a:cs typeface="Arial" panose="020B0604020202020204" pitchFamily="34" charset="0"/>
            </a:endParaRPr>
          </a:p>
          <a:p>
            <a:r>
              <a:rPr lang="de-DE" sz="1400">
                <a:latin typeface="Arial" panose="020B0604020202020204" pitchFamily="34" charset="0"/>
                <a:cs typeface="Arial" panose="020B0604020202020204" pitchFamily="34" charset="0"/>
              </a:rPr>
              <a:t>Example: </a:t>
            </a:r>
            <a:r>
              <a:rPr lang="de-DE" sz="1400" b="1">
                <a:latin typeface="Arial" panose="020B0604020202020204" pitchFamily="34" charset="0"/>
                <a:cs typeface="Arial" panose="020B0604020202020204" pitchFamily="34" charset="0"/>
              </a:rPr>
              <a:t>Im</a:t>
            </a:r>
            <a:r>
              <a:rPr lang="de-DE" sz="1400">
                <a:latin typeface="Arial" panose="020B0604020202020204" pitchFamily="34" charset="0"/>
                <a:cs typeface="Arial" panose="020B0604020202020204" pitchFamily="34" charset="0"/>
              </a:rPr>
              <a:t> Winter fliegen …</a:t>
            </a:r>
          </a:p>
          <a:p>
            <a:pPr marL="0" indent="0">
              <a:buNone/>
            </a:pPr>
            <a:r>
              <a:rPr lang="de-DE" sz="1400">
                <a:latin typeface="Arial" panose="020B0604020202020204" pitchFamily="34" charset="0"/>
                <a:cs typeface="Arial" panose="020B0604020202020204" pitchFamily="34" charset="0"/>
              </a:rPr>
              <a:t>       Searchstring: *_* (</a:t>
            </a:r>
            <a:r>
              <a:rPr lang="de-DE" sz="1400" b="1">
                <a:latin typeface="Arial" panose="020B0604020202020204" pitchFamily="34" charset="0"/>
                <a:cs typeface="Arial" panose="020B0604020202020204" pitchFamily="34" charset="0"/>
              </a:rPr>
              <a:t>en_d</a:t>
            </a:r>
            <a:r>
              <a:rPr lang="de-DE" sz="1400" b="1">
                <a:latin typeface="Arial" panose="020B0604020202020204" pitchFamily="34" charset="0"/>
                <a:ea typeface="Calibri" panose="020F0502020204030204" pitchFamily="34" charset="0"/>
                <a:cs typeface="Arial" panose="020B0604020202020204" pitchFamily="34" charset="0"/>
              </a:rPr>
              <a:t>ə / ɪn_də</a:t>
            </a:r>
            <a:r>
              <a:rPr lang="de-DE" sz="1400" b="1">
                <a:latin typeface="Arial" panose="020B0604020202020204" pitchFamily="34" charset="0"/>
                <a:cs typeface="Arial" panose="020B0604020202020204" pitchFamily="34" charset="0"/>
              </a:rPr>
              <a:t>/ …</a:t>
            </a:r>
            <a:r>
              <a:rPr lang="de-DE" sz="1400">
                <a:latin typeface="Arial" panose="020B0604020202020204" pitchFamily="34" charset="0"/>
                <a:cs typeface="Arial" panose="020B0604020202020204" pitchFamily="34" charset="0"/>
              </a:rPr>
              <a:t>)		</a:t>
            </a:r>
          </a:p>
          <a:p>
            <a:pPr marL="0" indent="0">
              <a:buNone/>
            </a:pPr>
            <a:r>
              <a:rPr lang="de-DE" sz="1400">
                <a:latin typeface="Arial" panose="020B0604020202020204" pitchFamily="34" charset="0"/>
                <a:cs typeface="Arial" panose="020B0604020202020204" pitchFamily="34" charset="0"/>
              </a:rPr>
              <a:t>				</a:t>
            </a:r>
            <a:r>
              <a:rPr lang="de-DE" sz="1400"/>
              <a:t>The distributions may be not congruent with the traditional dialect 					boundaries!</a:t>
            </a:r>
          </a:p>
          <a:p>
            <a:pPr marL="3657600" lvl="8" indent="0">
              <a:buNone/>
            </a:pPr>
            <a:r>
              <a:rPr lang="de-DE" sz="1400"/>
              <a:t>For every word there exists a specific geographical distribution!</a:t>
            </a:r>
          </a:p>
          <a:p>
            <a:endParaRPr lang="de-DE" sz="1400"/>
          </a:p>
          <a:p>
            <a:pPr marL="3657600" lvl="8" indent="0">
              <a:buNone/>
            </a:pPr>
            <a:endParaRPr lang="de-DE" sz="600"/>
          </a:p>
          <a:p>
            <a:endParaRPr lang="de-DE" sz="1400">
              <a:latin typeface="Arial" panose="020B0604020202020204" pitchFamily="34" charset="0"/>
              <a:cs typeface="Arial" panose="020B0604020202020204" pitchFamily="34" charset="0"/>
            </a:endParaRPr>
          </a:p>
          <a:p>
            <a:r>
              <a:rPr lang="de-DE" sz="1400">
                <a:latin typeface="Arial" panose="020B0604020202020204" pitchFamily="34" charset="0"/>
                <a:cs typeface="Arial" panose="020B0604020202020204" pitchFamily="34" charset="0"/>
              </a:rPr>
              <a:t>Im Winter …</a:t>
            </a:r>
          </a:p>
          <a:p>
            <a:endParaRPr lang="de-DE" sz="1400">
              <a:latin typeface="Arial" panose="020B0604020202020204" pitchFamily="34" charset="0"/>
              <a:cs typeface="Arial" panose="020B0604020202020204" pitchFamily="34" charset="0"/>
            </a:endParaRPr>
          </a:p>
        </p:txBody>
      </p:sp>
      <p:pic>
        <p:nvPicPr>
          <p:cNvPr id="5" name="Grafik 4">
            <a:extLst>
              <a:ext uri="{FF2B5EF4-FFF2-40B4-BE49-F238E27FC236}">
                <a16:creationId xmlns:a16="http://schemas.microsoft.com/office/drawing/2014/main" id="{9D1FDA70-5039-49C9-AEC8-950BA205F794}"/>
              </a:ext>
            </a:extLst>
          </p:cNvPr>
          <p:cNvPicPr>
            <a:picLocks noChangeAspect="1"/>
          </p:cNvPicPr>
          <p:nvPr/>
        </p:nvPicPr>
        <p:blipFill>
          <a:blip r:embed="rId2"/>
          <a:stretch>
            <a:fillRect/>
          </a:stretch>
        </p:blipFill>
        <p:spPr>
          <a:xfrm>
            <a:off x="372876" y="1962729"/>
            <a:ext cx="3617218" cy="4104456"/>
          </a:xfrm>
          <a:prstGeom prst="rect">
            <a:avLst/>
          </a:prstGeom>
        </p:spPr>
      </p:pic>
      <p:pic>
        <p:nvPicPr>
          <p:cNvPr id="6" name="Grafik 5">
            <a:extLst>
              <a:ext uri="{FF2B5EF4-FFF2-40B4-BE49-F238E27FC236}">
                <a16:creationId xmlns:a16="http://schemas.microsoft.com/office/drawing/2014/main" id="{531856FF-67A8-4483-959C-B1C86B98C0A3}"/>
              </a:ext>
            </a:extLst>
          </p:cNvPr>
          <p:cNvPicPr>
            <a:picLocks noChangeAspect="1"/>
          </p:cNvPicPr>
          <p:nvPr/>
        </p:nvPicPr>
        <p:blipFill>
          <a:blip r:embed="rId3"/>
          <a:stretch>
            <a:fillRect/>
          </a:stretch>
        </p:blipFill>
        <p:spPr>
          <a:xfrm>
            <a:off x="4120490" y="3270220"/>
            <a:ext cx="2659405" cy="2808312"/>
          </a:xfrm>
          <a:prstGeom prst="rect">
            <a:avLst/>
          </a:prstGeom>
        </p:spPr>
      </p:pic>
      <p:sp>
        <p:nvSpPr>
          <p:cNvPr id="7" name="Textfeld 6">
            <a:extLst>
              <a:ext uri="{FF2B5EF4-FFF2-40B4-BE49-F238E27FC236}">
                <a16:creationId xmlns:a16="http://schemas.microsoft.com/office/drawing/2014/main" id="{F79F5D80-FC3B-4DA3-8639-1E17E4CBE544}"/>
              </a:ext>
            </a:extLst>
          </p:cNvPr>
          <p:cNvSpPr txBox="1"/>
          <p:nvPr/>
        </p:nvSpPr>
        <p:spPr>
          <a:xfrm>
            <a:off x="6910291" y="2852936"/>
            <a:ext cx="2137180" cy="3293209"/>
          </a:xfrm>
          <a:prstGeom prst="rect">
            <a:avLst/>
          </a:prstGeom>
          <a:noFill/>
        </p:spPr>
        <p:txBody>
          <a:bodyPr wrap="square" rtlCol="0">
            <a:spAutoFit/>
          </a:bodyPr>
          <a:lstStyle/>
          <a:p>
            <a:r>
              <a:rPr lang="de-DE" sz="1400">
                <a:latin typeface="Arial Black" panose="020B0A04020102020204" pitchFamily="34" charset="0"/>
              </a:rPr>
              <a:t>Wenker map for /im/</a:t>
            </a:r>
          </a:p>
          <a:p>
            <a:endParaRPr lang="de-DE" sz="1400">
              <a:latin typeface="Arial Black" panose="020B0A04020102020204" pitchFamily="34" charset="0"/>
            </a:endParaRPr>
          </a:p>
          <a:p>
            <a:endParaRPr lang="de-DE" sz="1200" b="1">
              <a:solidFill>
                <a:srgbClr val="FF0000"/>
              </a:solidFill>
            </a:endParaRPr>
          </a:p>
          <a:p>
            <a:r>
              <a:rPr lang="de-DE" sz="1200" b="1">
                <a:solidFill>
                  <a:srgbClr val="FF0000"/>
                </a:solidFill>
                <a:latin typeface="Arial" panose="020B0604020202020204" pitchFamily="34" charset="0"/>
                <a:cs typeface="Arial" panose="020B0604020202020204" pitchFamily="34" charset="0"/>
              </a:rPr>
              <a:t>inde</a:t>
            </a:r>
            <a:r>
              <a:rPr lang="de-DE" sz="1200">
                <a:latin typeface="Arial" panose="020B0604020202020204" pitchFamily="34" charset="0"/>
                <a:cs typeface="Arial" panose="020B0604020202020204" pitchFamily="34" charset="0"/>
              </a:rPr>
              <a:t> (Westmunsterland, Klevian)</a:t>
            </a:r>
          </a:p>
          <a:p>
            <a:pPr lvl="1"/>
            <a:endParaRPr lang="de-DE" sz="1200">
              <a:latin typeface="Arial" panose="020B0604020202020204" pitchFamily="34" charset="0"/>
              <a:cs typeface="Arial" panose="020B0604020202020204" pitchFamily="34" charset="0"/>
            </a:endParaRPr>
          </a:p>
          <a:p>
            <a:r>
              <a:rPr lang="de-DE" sz="1200" b="1">
                <a:solidFill>
                  <a:srgbClr val="FF0000"/>
                </a:solidFill>
                <a:latin typeface="Arial" panose="020B0604020202020204" pitchFamily="34" charset="0"/>
                <a:cs typeface="Arial" panose="020B0604020202020204" pitchFamily="34" charset="0"/>
              </a:rPr>
              <a:t>ende</a:t>
            </a:r>
            <a:r>
              <a:rPr lang="de-DE" sz="1200">
                <a:latin typeface="Arial" panose="020B0604020202020204" pitchFamily="34" charset="0"/>
                <a:cs typeface="Arial" panose="020B0604020202020204" pitchFamily="34" charset="0"/>
              </a:rPr>
              <a:t> (North Limburgian)</a:t>
            </a:r>
          </a:p>
          <a:p>
            <a:pPr lvl="1"/>
            <a:endParaRPr lang="de-DE" sz="1200">
              <a:latin typeface="Arial" panose="020B0604020202020204" pitchFamily="34" charset="0"/>
              <a:cs typeface="Arial" panose="020B0604020202020204" pitchFamily="34" charset="0"/>
            </a:endParaRPr>
          </a:p>
          <a:p>
            <a:endParaRPr lang="de-DE" sz="1200">
              <a:latin typeface="Arial" panose="020B0604020202020204" pitchFamily="34" charset="0"/>
              <a:cs typeface="Arial" panose="020B0604020202020204" pitchFamily="34" charset="0"/>
            </a:endParaRPr>
          </a:p>
          <a:p>
            <a:r>
              <a:rPr lang="de-DE" sz="1200" b="1">
                <a:solidFill>
                  <a:srgbClr val="FF0000"/>
                </a:solidFill>
                <a:latin typeface="Arial" panose="020B0604020202020204" pitchFamily="34" charset="0"/>
                <a:cs typeface="Arial" panose="020B0604020202020204" pitchFamily="34" charset="0"/>
              </a:rPr>
              <a:t>ender</a:t>
            </a:r>
            <a:r>
              <a:rPr lang="de-DE" sz="1200">
                <a:latin typeface="Arial" panose="020B0604020202020204" pitchFamily="34" charset="0"/>
                <a:cs typeface="Arial" panose="020B0604020202020204" pitchFamily="34" charset="0"/>
              </a:rPr>
              <a:t> (South Limburgian, Ripuarian)</a:t>
            </a:r>
          </a:p>
          <a:p>
            <a:pPr lvl="1"/>
            <a:endParaRPr lang="de-DE" sz="1200">
              <a:latin typeface="Arial" panose="020B0604020202020204" pitchFamily="34" charset="0"/>
              <a:cs typeface="Arial" panose="020B0604020202020204" pitchFamily="34" charset="0"/>
            </a:endParaRPr>
          </a:p>
          <a:p>
            <a:pPr lvl="1"/>
            <a:endParaRPr lang="de-DE" sz="1200">
              <a:latin typeface="Arial" panose="020B0604020202020204" pitchFamily="34" charset="0"/>
              <a:cs typeface="Arial" panose="020B0604020202020204" pitchFamily="34" charset="0"/>
            </a:endParaRPr>
          </a:p>
          <a:p>
            <a:pPr lvl="1"/>
            <a:endParaRPr lang="de-DE" sz="1200">
              <a:latin typeface="Arial" panose="020B0604020202020204" pitchFamily="34" charset="0"/>
              <a:cs typeface="Arial" panose="020B0604020202020204" pitchFamily="34" charset="0"/>
            </a:endParaRPr>
          </a:p>
          <a:p>
            <a:endParaRPr lang="de-DE" sz="1200">
              <a:latin typeface="Arial" panose="020B0604020202020204" pitchFamily="34" charset="0"/>
              <a:cs typeface="Arial" panose="020B0604020202020204" pitchFamily="34" charset="0"/>
            </a:endParaRPr>
          </a:p>
          <a:p>
            <a:r>
              <a:rPr lang="de-DE" sz="1200" b="1">
                <a:solidFill>
                  <a:srgbClr val="FF0000"/>
                </a:solidFill>
                <a:latin typeface="Arial" panose="020B0604020202020204" pitchFamily="34" charset="0"/>
                <a:cs typeface="Arial" panose="020B0604020202020204" pitchFamily="34" charset="0"/>
              </a:rPr>
              <a:t>om</a:t>
            </a:r>
            <a:r>
              <a:rPr lang="de-DE" sz="1200">
                <a:latin typeface="Arial" panose="020B0604020202020204" pitchFamily="34" charset="0"/>
                <a:cs typeface="Arial" panose="020B0604020202020204" pitchFamily="34" charset="0"/>
              </a:rPr>
              <a:t> (on de) (Moselfranconian)</a:t>
            </a:r>
          </a:p>
        </p:txBody>
      </p:sp>
    </p:spTree>
    <p:extLst>
      <p:ext uri="{BB962C8B-B14F-4D97-AF65-F5344CB8AC3E}">
        <p14:creationId xmlns:p14="http://schemas.microsoft.com/office/powerpoint/2010/main" val="4260934449"/>
      </p:ext>
    </p:extLst>
  </p:cSld>
  <p:clrMapOvr>
    <a:masterClrMapping/>
  </p:clrMapOvr>
</p:sld>
</file>

<file path=ppt/theme/theme1.xml><?xml version="1.0" encoding="utf-8"?>
<a:theme xmlns:a="http://schemas.openxmlformats.org/drawingml/2006/main" name="IfL-Vorlage">
  <a:themeElements>
    <a:clrScheme name="IfL-Vorlag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IfL-Vorlage">
      <a:majorFont>
        <a:latin typeface="Arial Narrow"/>
        <a:ea typeface="ＭＳ Ｐゴシック"/>
        <a:cs typeface=""/>
      </a:majorFont>
      <a:minorFont>
        <a:latin typeface="Arial Narrow"/>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IfL-Vorlag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IfL-Vorlag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IfL-Vorlag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IfL-Vorlag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IfL-Vorlag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IfL-Vorlag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IfL-Vorlag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IfL-Vorlage</Template>
  <TotalTime>0</TotalTime>
  <Words>2427</Words>
  <Application>Microsoft Office PowerPoint</Application>
  <PresentationFormat>Bildschirmpräsentation (4:3)</PresentationFormat>
  <Paragraphs>631</Paragraphs>
  <Slides>25</Slides>
  <Notes>6</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25</vt:i4>
      </vt:variant>
    </vt:vector>
  </HeadingPairs>
  <TitlesOfParts>
    <vt:vector size="33" baseType="lpstr">
      <vt:lpstr>ＭＳ Ｐゴシック</vt:lpstr>
      <vt:lpstr>Arial</vt:lpstr>
      <vt:lpstr>Arial Black</vt:lpstr>
      <vt:lpstr>Arial Narrow</vt:lpstr>
      <vt:lpstr>Calibri</vt:lpstr>
      <vt:lpstr>Times New Roman</vt:lpstr>
      <vt:lpstr>Wingdings</vt:lpstr>
      <vt:lpstr>IfL-Vorlage</vt:lpstr>
      <vt:lpstr>Automatic identification of dialects in the western part of Germany  34th IAFPA Conference Trier - 24th June 2026</vt:lpstr>
      <vt:lpstr>Dialects in Western Germany (North Rhine-Westphalia)</vt:lpstr>
      <vt:lpstr>Database</vt:lpstr>
      <vt:lpstr>Example from Wenker‘s maps</vt:lpstr>
      <vt:lpstr>DMW (Dialectatlas central Westgermany)</vt:lpstr>
      <vt:lpstr>Dialect areas of the DMW corpus</vt:lpstr>
      <vt:lpstr>Automatic processing of audio signals</vt:lpstr>
      <vt:lpstr>Local Distribution of automatically transcribed data</vt:lpstr>
      <vt:lpstr>Dialect markers</vt:lpstr>
      <vt:lpstr>Generation of regional variants from the corpus</vt:lpstr>
      <vt:lpstr>Basic pronounciation and regional deviation</vt:lpstr>
      <vt:lpstr>Selection of dialect markers</vt:lpstr>
      <vt:lpstr>Local distribution of 7 markers of sentence #1</vt:lpstr>
      <vt:lpstr>Identificationrate</vt:lpstr>
      <vt:lpstr>Conclusion</vt:lpstr>
      <vt:lpstr>Thank you!</vt:lpstr>
      <vt:lpstr>PowerPoint-Präsentation</vt:lpstr>
      <vt:lpstr>Additional material</vt:lpstr>
      <vt:lpstr>Results of the Automatic Process for Wenker‘s sentence #2</vt:lpstr>
      <vt:lpstr>Basic pronounciation and regional deviation</vt:lpstr>
      <vt:lpstr>Way to a more precise local identification</vt:lpstr>
      <vt:lpstr>Way to a more precise local identification</vt:lpstr>
      <vt:lpstr>Distribution of the local distributions of the 6 words of sentence #2</vt:lpstr>
      <vt:lpstr>Overlaying the distributions of the 6 words of sentence #2</vt:lpstr>
      <vt:lpstr>Identificationrate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Gesten und Segmente</dc:title>
  <dc:creator>x5-452</dc:creator>
  <cp:lastModifiedBy>Reinhold Greisbach</cp:lastModifiedBy>
  <cp:revision>479</cp:revision>
  <dcterms:created xsi:type="dcterms:W3CDTF">2008-02-11T14:36:26Z</dcterms:created>
  <dcterms:modified xsi:type="dcterms:W3CDTF">2026-07-27T05:40:26Z</dcterms:modified>
</cp:coreProperties>
</file>